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</p:sldIdLst>
  <p:sldSz cx="18288000" cy="10287000"/>
  <p:notesSz cx="6858000" cy="9144000"/>
  <p:embeddedFontLst>
    <p:embeddedFont>
      <p:font typeface="Archivo Black" charset="1" panose="020B0A03020202020B04"/>
      <p:regular r:id="rId9"/>
    </p:embeddedFont>
    <p:embeddedFont>
      <p:font typeface="Canva Sans" charset="1" panose="020B0503030501040103"/>
      <p:regular r:id="rId10"/>
    </p:embeddedFont>
    <p:embeddedFont>
      <p:font typeface="Canva Sans Italics" charset="1" panose="020B0503030501040103"/>
      <p:regular r:id="rId11"/>
    </p:embeddedFont>
    <p:embeddedFont>
      <p:font typeface="Canva Sans Bold" charset="1" panose="020B0803030501040103"/>
      <p:regular r:id="rId12"/>
    </p:embeddedFont>
    <p:embeddedFont>
      <p:font typeface="Swiss 721 Devanagari Bold" charset="1" panose="020B0803020202020204"/>
      <p:regular r:id="rId13"/>
    </p:embeddedFont>
    <p:embeddedFont>
      <p:font typeface="DM Sans" charset="1" panose="0000000000000000000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svg" Type="http://schemas.openxmlformats.org/officeDocument/2006/relationships/image"/><Relationship Id="rId4" Target="../media/image6.png" Type="http://schemas.openxmlformats.org/officeDocument/2006/relationships/image"/><Relationship Id="rId5" Target="../media/image7.svg" Type="http://schemas.openxmlformats.org/officeDocument/2006/relationships/image"/><Relationship Id="rId6" Target="../media/image8.png" Type="http://schemas.openxmlformats.org/officeDocument/2006/relationships/image"/><Relationship Id="rId7" Target="../media/image9.svg" Type="http://schemas.openxmlformats.org/officeDocument/2006/relationships/image"/><Relationship Id="rId8" Target="../media/image3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5941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flipV="true">
            <a:off x="558192" y="3586701"/>
            <a:ext cx="8849325" cy="25992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3" id="3"/>
          <p:cNvSpPr/>
          <p:nvPr/>
        </p:nvSpPr>
        <p:spPr>
          <a:xfrm flipH="false" flipV="false" rot="0">
            <a:off x="7670168" y="2371828"/>
            <a:ext cx="614270" cy="614270"/>
          </a:xfrm>
          <a:custGeom>
            <a:avLst/>
            <a:gdLst/>
            <a:ahLst/>
            <a:cxnLst/>
            <a:rect r="r" b="b" t="t" l="l"/>
            <a:pathLst>
              <a:path h="614270" w="614270">
                <a:moveTo>
                  <a:pt x="0" y="0"/>
                </a:moveTo>
                <a:lnTo>
                  <a:pt x="614270" y="0"/>
                </a:lnTo>
                <a:lnTo>
                  <a:pt x="614270" y="614270"/>
                </a:lnTo>
                <a:lnTo>
                  <a:pt x="0" y="6142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917041" y="5308628"/>
            <a:ext cx="3927932" cy="364591"/>
            <a:chOff x="0" y="0"/>
            <a:chExt cx="1336357" cy="12404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1336357" cy="124041"/>
            </a:xfrm>
            <a:custGeom>
              <a:avLst/>
              <a:gdLst/>
              <a:ahLst/>
              <a:cxnLst/>
              <a:rect r="r" b="b" t="t" l="l"/>
              <a:pathLst>
                <a:path h="124041" w="1336357">
                  <a:moveTo>
                    <a:pt x="0" y="0"/>
                  </a:moveTo>
                  <a:lnTo>
                    <a:pt x="1336357" y="0"/>
                  </a:lnTo>
                  <a:lnTo>
                    <a:pt x="1336357" y="124041"/>
                  </a:lnTo>
                  <a:lnTo>
                    <a:pt x="0" y="124041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0"/>
              <a:ext cx="1336357" cy="1240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879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917041" y="6242909"/>
            <a:ext cx="3927932" cy="364591"/>
            <a:chOff x="0" y="0"/>
            <a:chExt cx="1336357" cy="124041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1336357" cy="124041"/>
            </a:xfrm>
            <a:custGeom>
              <a:avLst/>
              <a:gdLst/>
              <a:ahLst/>
              <a:cxnLst/>
              <a:rect r="r" b="b" t="t" l="l"/>
              <a:pathLst>
                <a:path h="124041" w="1336357">
                  <a:moveTo>
                    <a:pt x="0" y="0"/>
                  </a:moveTo>
                  <a:lnTo>
                    <a:pt x="1336357" y="0"/>
                  </a:lnTo>
                  <a:lnTo>
                    <a:pt x="1336357" y="124041"/>
                  </a:lnTo>
                  <a:lnTo>
                    <a:pt x="0" y="124041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0"/>
              <a:ext cx="1336357" cy="1240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879"/>
                </a:lnSpc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0">
            <a:off x="917041" y="7176446"/>
            <a:ext cx="3927932" cy="364591"/>
            <a:chOff x="0" y="0"/>
            <a:chExt cx="1336357" cy="124041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1336357" cy="124041"/>
            </a:xfrm>
            <a:custGeom>
              <a:avLst/>
              <a:gdLst/>
              <a:ahLst/>
              <a:cxnLst/>
              <a:rect r="r" b="b" t="t" l="l"/>
              <a:pathLst>
                <a:path h="124041" w="1336357">
                  <a:moveTo>
                    <a:pt x="0" y="0"/>
                  </a:moveTo>
                  <a:lnTo>
                    <a:pt x="1336357" y="0"/>
                  </a:lnTo>
                  <a:lnTo>
                    <a:pt x="1336357" y="124041"/>
                  </a:lnTo>
                  <a:lnTo>
                    <a:pt x="0" y="124041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0"/>
              <a:ext cx="1336357" cy="1240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879"/>
                </a:lnSpc>
              </a:pPr>
            </a:p>
          </p:txBody>
        </p:sp>
      </p:grpSp>
      <p:grpSp>
        <p:nvGrpSpPr>
          <p:cNvPr name="Group 13" id="13"/>
          <p:cNvGrpSpPr/>
          <p:nvPr/>
        </p:nvGrpSpPr>
        <p:grpSpPr>
          <a:xfrm rot="0">
            <a:off x="916639" y="8078871"/>
            <a:ext cx="3928334" cy="364591"/>
            <a:chOff x="0" y="0"/>
            <a:chExt cx="1336493" cy="124041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336493" cy="124041"/>
            </a:xfrm>
            <a:custGeom>
              <a:avLst/>
              <a:gdLst/>
              <a:ahLst/>
              <a:cxnLst/>
              <a:rect r="r" b="b" t="t" l="l"/>
              <a:pathLst>
                <a:path h="124041" w="1336493">
                  <a:moveTo>
                    <a:pt x="0" y="0"/>
                  </a:moveTo>
                  <a:lnTo>
                    <a:pt x="1336493" y="0"/>
                  </a:lnTo>
                  <a:lnTo>
                    <a:pt x="1336493" y="124041"/>
                  </a:lnTo>
                  <a:lnTo>
                    <a:pt x="0" y="124041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0"/>
              <a:ext cx="1336493" cy="1240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879"/>
                </a:lnSpc>
              </a:pPr>
            </a:p>
          </p:txBody>
        </p:sp>
      </p:grpSp>
      <p:grpSp>
        <p:nvGrpSpPr>
          <p:cNvPr name="Group 16" id="16"/>
          <p:cNvGrpSpPr/>
          <p:nvPr/>
        </p:nvGrpSpPr>
        <p:grpSpPr>
          <a:xfrm rot="0">
            <a:off x="916639" y="8982011"/>
            <a:ext cx="3928334" cy="364591"/>
            <a:chOff x="0" y="0"/>
            <a:chExt cx="1336493" cy="124041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1336493" cy="124041"/>
            </a:xfrm>
            <a:custGeom>
              <a:avLst/>
              <a:gdLst/>
              <a:ahLst/>
              <a:cxnLst/>
              <a:rect r="r" b="b" t="t" l="l"/>
              <a:pathLst>
                <a:path h="124041" w="1336493">
                  <a:moveTo>
                    <a:pt x="0" y="0"/>
                  </a:moveTo>
                  <a:lnTo>
                    <a:pt x="1336493" y="0"/>
                  </a:lnTo>
                  <a:lnTo>
                    <a:pt x="1336493" y="124041"/>
                  </a:lnTo>
                  <a:lnTo>
                    <a:pt x="0" y="124041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0"/>
              <a:ext cx="1336493" cy="1240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879"/>
                </a:lnSpc>
              </a:pPr>
            </a:p>
          </p:txBody>
        </p:sp>
      </p:grpSp>
      <p:sp>
        <p:nvSpPr>
          <p:cNvPr name="Freeform 19" id="19"/>
          <p:cNvSpPr/>
          <p:nvPr/>
        </p:nvSpPr>
        <p:spPr>
          <a:xfrm flipH="false" flipV="false" rot="0">
            <a:off x="17259300" y="202703"/>
            <a:ext cx="814507" cy="814507"/>
          </a:xfrm>
          <a:custGeom>
            <a:avLst/>
            <a:gdLst/>
            <a:ahLst/>
            <a:cxnLst/>
            <a:rect r="r" b="b" t="t" l="l"/>
            <a:pathLst>
              <a:path h="814507" w="814507">
                <a:moveTo>
                  <a:pt x="0" y="0"/>
                </a:moveTo>
                <a:lnTo>
                  <a:pt x="814507" y="0"/>
                </a:lnTo>
                <a:lnTo>
                  <a:pt x="814507" y="814507"/>
                </a:lnTo>
                <a:lnTo>
                  <a:pt x="0" y="81450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grpSp>
        <p:nvGrpSpPr>
          <p:cNvPr name="Group 20" id="20"/>
          <p:cNvGrpSpPr/>
          <p:nvPr/>
        </p:nvGrpSpPr>
        <p:grpSpPr>
          <a:xfrm rot="0">
            <a:off x="812477" y="3993693"/>
            <a:ext cx="4445177" cy="781583"/>
            <a:chOff x="0" y="0"/>
            <a:chExt cx="1170746" cy="205849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170746" cy="205849"/>
            </a:xfrm>
            <a:custGeom>
              <a:avLst/>
              <a:gdLst/>
              <a:ahLst/>
              <a:cxnLst/>
              <a:rect r="r" b="b" t="t" l="l"/>
              <a:pathLst>
                <a:path h="205849" w="1170746">
                  <a:moveTo>
                    <a:pt x="26125" y="0"/>
                  </a:moveTo>
                  <a:lnTo>
                    <a:pt x="1144622" y="0"/>
                  </a:lnTo>
                  <a:cubicBezTo>
                    <a:pt x="1151550" y="0"/>
                    <a:pt x="1158195" y="2752"/>
                    <a:pt x="1163095" y="7652"/>
                  </a:cubicBezTo>
                  <a:cubicBezTo>
                    <a:pt x="1167994" y="12551"/>
                    <a:pt x="1170746" y="19196"/>
                    <a:pt x="1170746" y="26125"/>
                  </a:cubicBezTo>
                  <a:lnTo>
                    <a:pt x="1170746" y="179724"/>
                  </a:lnTo>
                  <a:cubicBezTo>
                    <a:pt x="1170746" y="186653"/>
                    <a:pt x="1167994" y="193298"/>
                    <a:pt x="1163095" y="198197"/>
                  </a:cubicBezTo>
                  <a:cubicBezTo>
                    <a:pt x="1158195" y="203097"/>
                    <a:pt x="1151550" y="205849"/>
                    <a:pt x="1144622" y="205849"/>
                  </a:cubicBezTo>
                  <a:lnTo>
                    <a:pt x="26125" y="205849"/>
                  </a:lnTo>
                  <a:cubicBezTo>
                    <a:pt x="19196" y="205849"/>
                    <a:pt x="12551" y="203097"/>
                    <a:pt x="7652" y="198197"/>
                  </a:cubicBezTo>
                  <a:cubicBezTo>
                    <a:pt x="2752" y="193298"/>
                    <a:pt x="0" y="186653"/>
                    <a:pt x="0" y="179724"/>
                  </a:cubicBezTo>
                  <a:lnTo>
                    <a:pt x="0" y="26125"/>
                  </a:lnTo>
                  <a:cubicBezTo>
                    <a:pt x="0" y="19196"/>
                    <a:pt x="2752" y="12551"/>
                    <a:pt x="7652" y="7652"/>
                  </a:cubicBezTo>
                  <a:cubicBezTo>
                    <a:pt x="12551" y="2752"/>
                    <a:pt x="19196" y="0"/>
                    <a:pt x="26125" y="0"/>
                  </a:cubicBezTo>
                  <a:close/>
                </a:path>
              </a:pathLst>
            </a:custGeom>
          </p:spPr>
        </p:sp>
        <p:sp>
          <p:nvSpPr>
            <p:cNvPr name="TextBox 22" id="22"/>
            <p:cNvSpPr txBox="true"/>
            <p:nvPr/>
          </p:nvSpPr>
          <p:spPr>
            <a:xfrm>
              <a:off x="0" y="-76200"/>
              <a:ext cx="1170746" cy="28204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 marL="0" indent="0" lvl="0">
                <a:lnSpc>
                  <a:spcPts val="5040"/>
                </a:lnSpc>
                <a:spcBef>
                  <a:spcPct val="0"/>
                </a:spcBef>
              </a:pPr>
              <a:r>
                <a:rPr lang="en-US" sz="3600">
                  <a:solidFill>
                    <a:srgbClr val="CB6CE6"/>
                  </a:solidFill>
                  <a:latin typeface="Archivo Black"/>
                  <a:ea typeface="Archivo Black"/>
                  <a:cs typeface="Archivo Black"/>
                  <a:sym typeface="Archivo Black"/>
                </a:rPr>
                <a:t>DEMOGRAPHIC</a:t>
              </a:r>
            </a:p>
          </p:txBody>
        </p:sp>
      </p:grpSp>
      <p:sp>
        <p:nvSpPr>
          <p:cNvPr name="AutoShape 23" id="23"/>
          <p:cNvSpPr/>
          <p:nvPr/>
        </p:nvSpPr>
        <p:spPr>
          <a:xfrm flipV="true">
            <a:off x="875431" y="4775276"/>
            <a:ext cx="3969542" cy="6979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24" id="24"/>
          <p:cNvGrpSpPr/>
          <p:nvPr/>
        </p:nvGrpSpPr>
        <p:grpSpPr>
          <a:xfrm rot="0">
            <a:off x="7090390" y="3993693"/>
            <a:ext cx="4445177" cy="781583"/>
            <a:chOff x="0" y="0"/>
            <a:chExt cx="1170746" cy="205849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170746" cy="205849"/>
            </a:xfrm>
            <a:custGeom>
              <a:avLst/>
              <a:gdLst/>
              <a:ahLst/>
              <a:cxnLst/>
              <a:rect r="r" b="b" t="t" l="l"/>
              <a:pathLst>
                <a:path h="205849" w="1170746">
                  <a:moveTo>
                    <a:pt x="26125" y="0"/>
                  </a:moveTo>
                  <a:lnTo>
                    <a:pt x="1144622" y="0"/>
                  </a:lnTo>
                  <a:cubicBezTo>
                    <a:pt x="1151550" y="0"/>
                    <a:pt x="1158195" y="2752"/>
                    <a:pt x="1163095" y="7652"/>
                  </a:cubicBezTo>
                  <a:cubicBezTo>
                    <a:pt x="1167994" y="12551"/>
                    <a:pt x="1170746" y="19196"/>
                    <a:pt x="1170746" y="26125"/>
                  </a:cubicBezTo>
                  <a:lnTo>
                    <a:pt x="1170746" y="179724"/>
                  </a:lnTo>
                  <a:cubicBezTo>
                    <a:pt x="1170746" y="186653"/>
                    <a:pt x="1167994" y="193298"/>
                    <a:pt x="1163095" y="198197"/>
                  </a:cubicBezTo>
                  <a:cubicBezTo>
                    <a:pt x="1158195" y="203097"/>
                    <a:pt x="1151550" y="205849"/>
                    <a:pt x="1144622" y="205849"/>
                  </a:cubicBezTo>
                  <a:lnTo>
                    <a:pt x="26125" y="205849"/>
                  </a:lnTo>
                  <a:cubicBezTo>
                    <a:pt x="19196" y="205849"/>
                    <a:pt x="12551" y="203097"/>
                    <a:pt x="7652" y="198197"/>
                  </a:cubicBezTo>
                  <a:cubicBezTo>
                    <a:pt x="2752" y="193298"/>
                    <a:pt x="0" y="186653"/>
                    <a:pt x="0" y="179724"/>
                  </a:cubicBezTo>
                  <a:lnTo>
                    <a:pt x="0" y="26125"/>
                  </a:lnTo>
                  <a:cubicBezTo>
                    <a:pt x="0" y="19196"/>
                    <a:pt x="2752" y="12551"/>
                    <a:pt x="7652" y="7652"/>
                  </a:cubicBezTo>
                  <a:cubicBezTo>
                    <a:pt x="12551" y="2752"/>
                    <a:pt x="19196" y="0"/>
                    <a:pt x="26125" y="0"/>
                  </a:cubicBezTo>
                  <a:close/>
                </a:path>
              </a:pathLst>
            </a:custGeom>
          </p:spPr>
        </p:sp>
        <p:sp>
          <p:nvSpPr>
            <p:cNvPr name="TextBox 26" id="26"/>
            <p:cNvSpPr txBox="true"/>
            <p:nvPr/>
          </p:nvSpPr>
          <p:spPr>
            <a:xfrm>
              <a:off x="0" y="-76200"/>
              <a:ext cx="1170746" cy="28204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 marL="0" indent="0" lvl="0">
                <a:lnSpc>
                  <a:spcPts val="5040"/>
                </a:lnSpc>
                <a:spcBef>
                  <a:spcPct val="0"/>
                </a:spcBef>
              </a:pPr>
              <a:r>
                <a:rPr lang="en-US" sz="3600">
                  <a:solidFill>
                    <a:srgbClr val="0797E6"/>
                  </a:solidFill>
                  <a:latin typeface="Archivo Black"/>
                  <a:ea typeface="Archivo Black"/>
                  <a:cs typeface="Archivo Black"/>
                  <a:sym typeface="Archivo Black"/>
                </a:rPr>
                <a:t>FIRMOGRAPHICS</a:t>
              </a:r>
            </a:p>
          </p:txBody>
        </p:sp>
      </p:grpSp>
      <p:sp>
        <p:nvSpPr>
          <p:cNvPr name="AutoShape 27" id="27"/>
          <p:cNvSpPr/>
          <p:nvPr/>
        </p:nvSpPr>
        <p:spPr>
          <a:xfrm flipV="true">
            <a:off x="7090390" y="4772237"/>
            <a:ext cx="4331758" cy="304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28" id="28"/>
          <p:cNvGrpSpPr/>
          <p:nvPr/>
        </p:nvGrpSpPr>
        <p:grpSpPr>
          <a:xfrm rot="0">
            <a:off x="7238130" y="5356273"/>
            <a:ext cx="3927932" cy="364591"/>
            <a:chOff x="0" y="0"/>
            <a:chExt cx="1336357" cy="124041"/>
          </a:xfrm>
        </p:grpSpPr>
        <p:sp>
          <p:nvSpPr>
            <p:cNvPr name="Freeform 29" id="29"/>
            <p:cNvSpPr/>
            <p:nvPr/>
          </p:nvSpPr>
          <p:spPr>
            <a:xfrm flipH="false" flipV="false" rot="0">
              <a:off x="0" y="0"/>
              <a:ext cx="1336357" cy="124041"/>
            </a:xfrm>
            <a:custGeom>
              <a:avLst/>
              <a:gdLst/>
              <a:ahLst/>
              <a:cxnLst/>
              <a:rect r="r" b="b" t="t" l="l"/>
              <a:pathLst>
                <a:path h="124041" w="1336357">
                  <a:moveTo>
                    <a:pt x="0" y="0"/>
                  </a:moveTo>
                  <a:lnTo>
                    <a:pt x="1336357" y="0"/>
                  </a:lnTo>
                  <a:lnTo>
                    <a:pt x="1336357" y="124041"/>
                  </a:lnTo>
                  <a:lnTo>
                    <a:pt x="0" y="124041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30" id="30"/>
            <p:cNvSpPr txBox="true"/>
            <p:nvPr/>
          </p:nvSpPr>
          <p:spPr>
            <a:xfrm>
              <a:off x="0" y="0"/>
              <a:ext cx="1336357" cy="1240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879"/>
                </a:lnSpc>
              </a:pPr>
            </a:p>
          </p:txBody>
        </p:sp>
      </p:grpSp>
      <p:grpSp>
        <p:nvGrpSpPr>
          <p:cNvPr name="Group 31" id="31"/>
          <p:cNvGrpSpPr/>
          <p:nvPr/>
        </p:nvGrpSpPr>
        <p:grpSpPr>
          <a:xfrm rot="0">
            <a:off x="7238130" y="6289809"/>
            <a:ext cx="3927932" cy="364591"/>
            <a:chOff x="0" y="0"/>
            <a:chExt cx="1336357" cy="124041"/>
          </a:xfrm>
        </p:grpSpPr>
        <p:sp>
          <p:nvSpPr>
            <p:cNvPr name="Freeform 32" id="32"/>
            <p:cNvSpPr/>
            <p:nvPr/>
          </p:nvSpPr>
          <p:spPr>
            <a:xfrm flipH="false" flipV="false" rot="0">
              <a:off x="0" y="0"/>
              <a:ext cx="1336357" cy="124041"/>
            </a:xfrm>
            <a:custGeom>
              <a:avLst/>
              <a:gdLst/>
              <a:ahLst/>
              <a:cxnLst/>
              <a:rect r="r" b="b" t="t" l="l"/>
              <a:pathLst>
                <a:path h="124041" w="1336357">
                  <a:moveTo>
                    <a:pt x="0" y="0"/>
                  </a:moveTo>
                  <a:lnTo>
                    <a:pt x="1336357" y="0"/>
                  </a:lnTo>
                  <a:lnTo>
                    <a:pt x="1336357" y="124041"/>
                  </a:lnTo>
                  <a:lnTo>
                    <a:pt x="0" y="124041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33" id="33"/>
            <p:cNvSpPr txBox="true"/>
            <p:nvPr/>
          </p:nvSpPr>
          <p:spPr>
            <a:xfrm>
              <a:off x="0" y="0"/>
              <a:ext cx="1336357" cy="1240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879"/>
                </a:lnSpc>
              </a:pPr>
            </a:p>
          </p:txBody>
        </p:sp>
      </p:grpSp>
      <p:grpSp>
        <p:nvGrpSpPr>
          <p:cNvPr name="Group 34" id="34"/>
          <p:cNvGrpSpPr/>
          <p:nvPr/>
        </p:nvGrpSpPr>
        <p:grpSpPr>
          <a:xfrm rot="0">
            <a:off x="7237729" y="7192234"/>
            <a:ext cx="3928334" cy="364591"/>
            <a:chOff x="0" y="0"/>
            <a:chExt cx="1336493" cy="124041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1336493" cy="124041"/>
            </a:xfrm>
            <a:custGeom>
              <a:avLst/>
              <a:gdLst/>
              <a:ahLst/>
              <a:cxnLst/>
              <a:rect r="r" b="b" t="t" l="l"/>
              <a:pathLst>
                <a:path h="124041" w="1336493">
                  <a:moveTo>
                    <a:pt x="0" y="0"/>
                  </a:moveTo>
                  <a:lnTo>
                    <a:pt x="1336493" y="0"/>
                  </a:lnTo>
                  <a:lnTo>
                    <a:pt x="1336493" y="124041"/>
                  </a:lnTo>
                  <a:lnTo>
                    <a:pt x="0" y="124041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36" id="36"/>
            <p:cNvSpPr txBox="true"/>
            <p:nvPr/>
          </p:nvSpPr>
          <p:spPr>
            <a:xfrm>
              <a:off x="0" y="0"/>
              <a:ext cx="1336493" cy="1240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879"/>
                </a:lnSpc>
              </a:pPr>
            </a:p>
          </p:txBody>
        </p:sp>
      </p:grpSp>
      <p:grpSp>
        <p:nvGrpSpPr>
          <p:cNvPr name="Group 37" id="37"/>
          <p:cNvGrpSpPr/>
          <p:nvPr/>
        </p:nvGrpSpPr>
        <p:grpSpPr>
          <a:xfrm rot="0">
            <a:off x="7237729" y="8095375"/>
            <a:ext cx="3928334" cy="364591"/>
            <a:chOff x="0" y="0"/>
            <a:chExt cx="1336493" cy="124041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1336493" cy="124041"/>
            </a:xfrm>
            <a:custGeom>
              <a:avLst/>
              <a:gdLst/>
              <a:ahLst/>
              <a:cxnLst/>
              <a:rect r="r" b="b" t="t" l="l"/>
              <a:pathLst>
                <a:path h="124041" w="1336493">
                  <a:moveTo>
                    <a:pt x="0" y="0"/>
                  </a:moveTo>
                  <a:lnTo>
                    <a:pt x="1336493" y="0"/>
                  </a:lnTo>
                  <a:lnTo>
                    <a:pt x="1336493" y="124041"/>
                  </a:lnTo>
                  <a:lnTo>
                    <a:pt x="0" y="124041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39" id="39"/>
            <p:cNvSpPr txBox="true"/>
            <p:nvPr/>
          </p:nvSpPr>
          <p:spPr>
            <a:xfrm>
              <a:off x="0" y="0"/>
              <a:ext cx="1336493" cy="1240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879"/>
                </a:lnSpc>
              </a:pPr>
            </a:p>
          </p:txBody>
        </p:sp>
      </p:grpSp>
      <p:grpSp>
        <p:nvGrpSpPr>
          <p:cNvPr name="Group 40" id="40"/>
          <p:cNvGrpSpPr/>
          <p:nvPr/>
        </p:nvGrpSpPr>
        <p:grpSpPr>
          <a:xfrm rot="0">
            <a:off x="7237729" y="8998515"/>
            <a:ext cx="3928334" cy="364591"/>
            <a:chOff x="0" y="0"/>
            <a:chExt cx="1336493" cy="124041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0" y="0"/>
              <a:ext cx="1336493" cy="124041"/>
            </a:xfrm>
            <a:custGeom>
              <a:avLst/>
              <a:gdLst/>
              <a:ahLst/>
              <a:cxnLst/>
              <a:rect r="r" b="b" t="t" l="l"/>
              <a:pathLst>
                <a:path h="124041" w="1336493">
                  <a:moveTo>
                    <a:pt x="0" y="0"/>
                  </a:moveTo>
                  <a:lnTo>
                    <a:pt x="1336493" y="0"/>
                  </a:lnTo>
                  <a:lnTo>
                    <a:pt x="1336493" y="124041"/>
                  </a:lnTo>
                  <a:lnTo>
                    <a:pt x="0" y="124041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42" id="42"/>
            <p:cNvSpPr txBox="true"/>
            <p:nvPr/>
          </p:nvSpPr>
          <p:spPr>
            <a:xfrm>
              <a:off x="0" y="0"/>
              <a:ext cx="1336493" cy="1240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879"/>
                </a:lnSpc>
              </a:pPr>
            </a:p>
          </p:txBody>
        </p:sp>
      </p:grpSp>
      <p:grpSp>
        <p:nvGrpSpPr>
          <p:cNvPr name="Group 43" id="43"/>
          <p:cNvGrpSpPr/>
          <p:nvPr/>
        </p:nvGrpSpPr>
        <p:grpSpPr>
          <a:xfrm rot="0">
            <a:off x="13364397" y="3974149"/>
            <a:ext cx="4569952" cy="781583"/>
            <a:chOff x="0" y="0"/>
            <a:chExt cx="1203609" cy="205849"/>
          </a:xfrm>
        </p:grpSpPr>
        <p:sp>
          <p:nvSpPr>
            <p:cNvPr name="Freeform 44" id="44"/>
            <p:cNvSpPr/>
            <p:nvPr/>
          </p:nvSpPr>
          <p:spPr>
            <a:xfrm flipH="false" flipV="false" rot="0">
              <a:off x="0" y="0"/>
              <a:ext cx="1203609" cy="205849"/>
            </a:xfrm>
            <a:custGeom>
              <a:avLst/>
              <a:gdLst/>
              <a:ahLst/>
              <a:cxnLst/>
              <a:rect r="r" b="b" t="t" l="l"/>
              <a:pathLst>
                <a:path h="205849" w="1203609">
                  <a:moveTo>
                    <a:pt x="25411" y="0"/>
                  </a:moveTo>
                  <a:lnTo>
                    <a:pt x="1178198" y="0"/>
                  </a:lnTo>
                  <a:cubicBezTo>
                    <a:pt x="1184937" y="0"/>
                    <a:pt x="1191401" y="2677"/>
                    <a:pt x="1196166" y="7443"/>
                  </a:cubicBezTo>
                  <a:cubicBezTo>
                    <a:pt x="1200932" y="12208"/>
                    <a:pt x="1203609" y="18672"/>
                    <a:pt x="1203609" y="25411"/>
                  </a:cubicBezTo>
                  <a:lnTo>
                    <a:pt x="1203609" y="180438"/>
                  </a:lnTo>
                  <a:cubicBezTo>
                    <a:pt x="1203609" y="187177"/>
                    <a:pt x="1200932" y="193641"/>
                    <a:pt x="1196166" y="198406"/>
                  </a:cubicBezTo>
                  <a:cubicBezTo>
                    <a:pt x="1191401" y="203172"/>
                    <a:pt x="1184937" y="205849"/>
                    <a:pt x="1178198" y="205849"/>
                  </a:cubicBezTo>
                  <a:lnTo>
                    <a:pt x="25411" y="205849"/>
                  </a:lnTo>
                  <a:cubicBezTo>
                    <a:pt x="18672" y="205849"/>
                    <a:pt x="12208" y="203172"/>
                    <a:pt x="7443" y="198406"/>
                  </a:cubicBezTo>
                  <a:cubicBezTo>
                    <a:pt x="2677" y="193641"/>
                    <a:pt x="0" y="187177"/>
                    <a:pt x="0" y="180438"/>
                  </a:cubicBezTo>
                  <a:lnTo>
                    <a:pt x="0" y="25411"/>
                  </a:lnTo>
                  <a:cubicBezTo>
                    <a:pt x="0" y="18672"/>
                    <a:pt x="2677" y="12208"/>
                    <a:pt x="7443" y="7443"/>
                  </a:cubicBezTo>
                  <a:cubicBezTo>
                    <a:pt x="12208" y="2677"/>
                    <a:pt x="18672" y="0"/>
                    <a:pt x="25411" y="0"/>
                  </a:cubicBezTo>
                  <a:close/>
                </a:path>
              </a:pathLst>
            </a:custGeom>
          </p:spPr>
        </p:sp>
        <p:sp>
          <p:nvSpPr>
            <p:cNvPr name="TextBox 45" id="45"/>
            <p:cNvSpPr txBox="true"/>
            <p:nvPr/>
          </p:nvSpPr>
          <p:spPr>
            <a:xfrm>
              <a:off x="0" y="-76200"/>
              <a:ext cx="1203609" cy="28204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 marL="0" indent="0" lvl="0">
                <a:lnSpc>
                  <a:spcPts val="5040"/>
                </a:lnSpc>
                <a:spcBef>
                  <a:spcPct val="0"/>
                </a:spcBef>
              </a:pPr>
              <a:r>
                <a:rPr lang="en-US" sz="3600">
                  <a:solidFill>
                    <a:srgbClr val="00A30A"/>
                  </a:solidFill>
                  <a:latin typeface="Archivo Black"/>
                  <a:ea typeface="Archivo Black"/>
                  <a:cs typeface="Archivo Black"/>
                  <a:sym typeface="Archivo Black"/>
                </a:rPr>
                <a:t>BUYING SIGNALS</a:t>
              </a:r>
            </a:p>
          </p:txBody>
        </p:sp>
      </p:grpSp>
      <p:sp>
        <p:nvSpPr>
          <p:cNvPr name="AutoShape 46" id="46"/>
          <p:cNvSpPr/>
          <p:nvPr/>
        </p:nvSpPr>
        <p:spPr>
          <a:xfrm flipV="true">
            <a:off x="13364403" y="4745512"/>
            <a:ext cx="4480239" cy="17199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47" id="47"/>
          <p:cNvGrpSpPr/>
          <p:nvPr/>
        </p:nvGrpSpPr>
        <p:grpSpPr>
          <a:xfrm rot="0">
            <a:off x="13613988" y="5434602"/>
            <a:ext cx="221746" cy="207933"/>
            <a:chOff x="0" y="0"/>
            <a:chExt cx="58402" cy="54764"/>
          </a:xfrm>
        </p:grpSpPr>
        <p:sp>
          <p:nvSpPr>
            <p:cNvPr name="Freeform 48" id="48"/>
            <p:cNvSpPr/>
            <p:nvPr/>
          </p:nvSpPr>
          <p:spPr>
            <a:xfrm flipH="false" flipV="false" rot="0">
              <a:off x="0" y="0"/>
              <a:ext cx="58402" cy="54764"/>
            </a:xfrm>
            <a:custGeom>
              <a:avLst/>
              <a:gdLst/>
              <a:ahLst/>
              <a:cxnLst/>
              <a:rect r="r" b="b" t="t" l="l"/>
              <a:pathLst>
                <a:path h="54764" w="58402">
                  <a:moveTo>
                    <a:pt x="0" y="0"/>
                  </a:moveTo>
                  <a:lnTo>
                    <a:pt x="58402" y="0"/>
                  </a:lnTo>
                  <a:lnTo>
                    <a:pt x="58402" y="54764"/>
                  </a:lnTo>
                  <a:lnTo>
                    <a:pt x="0" y="54764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9" id="49"/>
            <p:cNvSpPr txBox="true"/>
            <p:nvPr/>
          </p:nvSpPr>
          <p:spPr>
            <a:xfrm>
              <a:off x="0" y="-28575"/>
              <a:ext cx="58402" cy="8333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50"/>
                </a:lnSpc>
              </a:pPr>
            </a:p>
          </p:txBody>
        </p:sp>
      </p:grpSp>
      <p:sp>
        <p:nvSpPr>
          <p:cNvPr name="TextBox 50" id="50"/>
          <p:cNvSpPr txBox="true"/>
          <p:nvPr/>
        </p:nvSpPr>
        <p:spPr>
          <a:xfrm rot="0">
            <a:off x="557940" y="764292"/>
            <a:ext cx="8960660" cy="24415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99"/>
              </a:lnSpc>
            </a:pPr>
            <a:r>
              <a:rPr lang="en-US" sz="6999">
                <a:solidFill>
                  <a:srgbClr val="FFFFFF"/>
                </a:solidFill>
                <a:latin typeface="Archivo Black"/>
                <a:ea typeface="Archivo Black"/>
                <a:cs typeface="Archivo Black"/>
                <a:sym typeface="Archivo Black"/>
              </a:rPr>
              <a:t>IDEAL CUSTOMER PROFILE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917041" y="4987897"/>
            <a:ext cx="3040974" cy="2620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167"/>
              </a:lnSpc>
              <a:spcBef>
                <a:spcPct val="0"/>
              </a:spcBef>
            </a:pPr>
            <a:r>
              <a:rPr lang="en-US" sz="1548" spc="61">
                <a:solidFill>
                  <a:srgbClr val="FFFFFF"/>
                </a:solidFill>
                <a:latin typeface="Canva Sans"/>
                <a:ea typeface="Canva Sans"/>
                <a:cs typeface="Canva Sans"/>
                <a:sym typeface="Canva Sans"/>
              </a:rPr>
              <a:t>Job Title/ Role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974236" y="5358382"/>
            <a:ext cx="2688914" cy="2365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950"/>
              </a:lnSpc>
              <a:spcBef>
                <a:spcPct val="0"/>
              </a:spcBef>
            </a:pPr>
            <a:r>
              <a:rPr lang="en-US" sz="1393" i="true" spc="55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Click to add text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917041" y="5932216"/>
            <a:ext cx="3040974" cy="2620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167"/>
              </a:lnSpc>
              <a:spcBef>
                <a:spcPct val="0"/>
              </a:spcBef>
            </a:pPr>
            <a:r>
              <a:rPr lang="en-US" sz="1548" spc="61">
                <a:solidFill>
                  <a:srgbClr val="FFFFFF"/>
                </a:solidFill>
                <a:latin typeface="Canva Sans"/>
                <a:ea typeface="Canva Sans"/>
                <a:cs typeface="Canva Sans"/>
                <a:sym typeface="Canva Sans"/>
              </a:rPr>
              <a:t>Years in Role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974236" y="6292663"/>
            <a:ext cx="2688914" cy="2365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950"/>
              </a:lnSpc>
              <a:spcBef>
                <a:spcPct val="0"/>
              </a:spcBef>
            </a:pPr>
            <a:r>
              <a:rPr lang="en-US" sz="1393" i="true" spc="55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Click to add text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916845" y="6866497"/>
            <a:ext cx="3502472" cy="2620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167"/>
              </a:lnSpc>
              <a:spcBef>
                <a:spcPct val="0"/>
              </a:spcBef>
            </a:pPr>
            <a:r>
              <a:rPr lang="en-US" sz="1548" spc="61">
                <a:solidFill>
                  <a:srgbClr val="FFFFFF"/>
                </a:solidFill>
                <a:latin typeface="Canva Sans"/>
                <a:ea typeface="Canva Sans"/>
                <a:cs typeface="Canva Sans"/>
                <a:sym typeface="Canva Sans"/>
              </a:rPr>
              <a:t>Team size/Direct Reports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974236" y="7226200"/>
            <a:ext cx="2688914" cy="2365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950"/>
              </a:lnSpc>
              <a:spcBef>
                <a:spcPct val="0"/>
              </a:spcBef>
            </a:pPr>
            <a:r>
              <a:rPr lang="en-US" sz="1393" i="true" spc="55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Click to add text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916639" y="7768921"/>
            <a:ext cx="3040974" cy="2620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167"/>
              </a:lnSpc>
              <a:spcBef>
                <a:spcPct val="0"/>
              </a:spcBef>
            </a:pPr>
            <a:r>
              <a:rPr lang="en-US" sz="1548" spc="61">
                <a:solidFill>
                  <a:srgbClr val="FFFFFF"/>
                </a:solidFill>
                <a:latin typeface="Canva Sans"/>
                <a:ea typeface="Canva Sans"/>
                <a:cs typeface="Canva Sans"/>
                <a:sym typeface="Canva Sans"/>
              </a:rPr>
              <a:t>Key Metrics (Measured on)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973835" y="8128625"/>
            <a:ext cx="2688914" cy="2365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950"/>
              </a:lnSpc>
              <a:spcBef>
                <a:spcPct val="0"/>
              </a:spcBef>
            </a:pPr>
            <a:r>
              <a:rPr lang="en-US" sz="1393" i="true" spc="55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Click to add text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916639" y="8672062"/>
            <a:ext cx="3277089" cy="2620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167"/>
              </a:lnSpc>
              <a:spcBef>
                <a:spcPct val="0"/>
              </a:spcBef>
            </a:pPr>
            <a:r>
              <a:rPr lang="en-US" sz="1548" spc="61">
                <a:solidFill>
                  <a:srgbClr val="FFFFFF"/>
                </a:solidFill>
                <a:latin typeface="Canva Sans"/>
                <a:ea typeface="Canva Sans"/>
                <a:cs typeface="Canva Sans"/>
                <a:sym typeface="Canva Sans"/>
              </a:rPr>
              <a:t>Budget Authority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973835" y="9031765"/>
            <a:ext cx="2688914" cy="2365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950"/>
              </a:lnSpc>
              <a:spcBef>
                <a:spcPct val="0"/>
              </a:spcBef>
            </a:pPr>
            <a:r>
              <a:rPr lang="en-US" sz="1393" i="true" spc="55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Click to add text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7238130" y="5045579"/>
            <a:ext cx="3040974" cy="2620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167"/>
              </a:lnSpc>
              <a:spcBef>
                <a:spcPct val="0"/>
              </a:spcBef>
            </a:pPr>
            <a:r>
              <a:rPr lang="en-US" sz="1548" spc="61">
                <a:solidFill>
                  <a:srgbClr val="FFFFFF"/>
                </a:solidFill>
                <a:latin typeface="Canva Sans"/>
                <a:ea typeface="Canva Sans"/>
                <a:cs typeface="Canva Sans"/>
                <a:sym typeface="Canva Sans"/>
              </a:rPr>
              <a:t>Company Size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7295326" y="5406027"/>
            <a:ext cx="2688914" cy="2365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950"/>
              </a:lnSpc>
              <a:spcBef>
                <a:spcPct val="0"/>
              </a:spcBef>
            </a:pPr>
            <a:r>
              <a:rPr lang="en-US" sz="1393" i="true" spc="55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Click to add text</a:t>
            </a:r>
          </a:p>
        </p:txBody>
      </p:sp>
      <p:sp>
        <p:nvSpPr>
          <p:cNvPr name="TextBox 63" id="63"/>
          <p:cNvSpPr txBox="true"/>
          <p:nvPr/>
        </p:nvSpPr>
        <p:spPr>
          <a:xfrm rot="0">
            <a:off x="7237935" y="5979860"/>
            <a:ext cx="3502472" cy="2620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167"/>
              </a:lnSpc>
              <a:spcBef>
                <a:spcPct val="0"/>
              </a:spcBef>
            </a:pPr>
            <a:r>
              <a:rPr lang="en-US" sz="1548" spc="61">
                <a:solidFill>
                  <a:srgbClr val="FFFFFF"/>
                </a:solidFill>
                <a:latin typeface="Canva Sans"/>
                <a:ea typeface="Canva Sans"/>
                <a:cs typeface="Canva Sans"/>
                <a:sym typeface="Canva Sans"/>
              </a:rPr>
              <a:t>Company Revenue/ Stage</a:t>
            </a:r>
          </a:p>
        </p:txBody>
      </p:sp>
      <p:sp>
        <p:nvSpPr>
          <p:cNvPr name="TextBox 64" id="64"/>
          <p:cNvSpPr txBox="true"/>
          <p:nvPr/>
        </p:nvSpPr>
        <p:spPr>
          <a:xfrm rot="0">
            <a:off x="7295326" y="6339563"/>
            <a:ext cx="2688914" cy="2365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950"/>
              </a:lnSpc>
              <a:spcBef>
                <a:spcPct val="0"/>
              </a:spcBef>
            </a:pPr>
            <a:r>
              <a:rPr lang="en-US" sz="1393" i="true" spc="55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Click to add text</a:t>
            </a:r>
          </a:p>
        </p:txBody>
      </p:sp>
      <p:sp>
        <p:nvSpPr>
          <p:cNvPr name="TextBox 65" id="65"/>
          <p:cNvSpPr txBox="true"/>
          <p:nvPr/>
        </p:nvSpPr>
        <p:spPr>
          <a:xfrm rot="0">
            <a:off x="7237729" y="6882285"/>
            <a:ext cx="3040974" cy="2620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167"/>
              </a:lnSpc>
              <a:spcBef>
                <a:spcPct val="0"/>
              </a:spcBef>
            </a:pPr>
            <a:r>
              <a:rPr lang="en-US" sz="1548" spc="61">
                <a:solidFill>
                  <a:srgbClr val="FFFFFF"/>
                </a:solidFill>
                <a:latin typeface="Canva Sans"/>
                <a:ea typeface="Canva Sans"/>
                <a:cs typeface="Canva Sans"/>
                <a:sym typeface="Canva Sans"/>
              </a:rPr>
              <a:t>Industry</a:t>
            </a:r>
          </a:p>
        </p:txBody>
      </p:sp>
      <p:sp>
        <p:nvSpPr>
          <p:cNvPr name="TextBox 66" id="66"/>
          <p:cNvSpPr txBox="true"/>
          <p:nvPr/>
        </p:nvSpPr>
        <p:spPr>
          <a:xfrm rot="0">
            <a:off x="7294924" y="7241988"/>
            <a:ext cx="2688914" cy="2365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950"/>
              </a:lnSpc>
              <a:spcBef>
                <a:spcPct val="0"/>
              </a:spcBef>
            </a:pPr>
            <a:r>
              <a:rPr lang="en-US" sz="1393" i="true" spc="55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Click to add text</a:t>
            </a:r>
          </a:p>
        </p:txBody>
      </p:sp>
      <p:sp>
        <p:nvSpPr>
          <p:cNvPr name="TextBox 67" id="67"/>
          <p:cNvSpPr txBox="true"/>
          <p:nvPr/>
        </p:nvSpPr>
        <p:spPr>
          <a:xfrm rot="0">
            <a:off x="7237729" y="7785426"/>
            <a:ext cx="3277089" cy="2620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167"/>
              </a:lnSpc>
              <a:spcBef>
                <a:spcPct val="0"/>
              </a:spcBef>
            </a:pPr>
            <a:r>
              <a:rPr lang="en-US" sz="1548" spc="61">
                <a:solidFill>
                  <a:srgbClr val="FFFFFF"/>
                </a:solidFill>
                <a:latin typeface="Canva Sans"/>
                <a:ea typeface="Canva Sans"/>
                <a:cs typeface="Canva Sans"/>
                <a:sym typeface="Canva Sans"/>
              </a:rPr>
              <a:t>Geographical Location</a:t>
            </a:r>
          </a:p>
        </p:txBody>
      </p:sp>
      <p:sp>
        <p:nvSpPr>
          <p:cNvPr name="TextBox 68" id="68"/>
          <p:cNvSpPr txBox="true"/>
          <p:nvPr/>
        </p:nvSpPr>
        <p:spPr>
          <a:xfrm rot="0">
            <a:off x="7294924" y="8145129"/>
            <a:ext cx="2688914" cy="2365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950"/>
              </a:lnSpc>
              <a:spcBef>
                <a:spcPct val="0"/>
              </a:spcBef>
            </a:pPr>
            <a:r>
              <a:rPr lang="en-US" sz="1393" i="true" spc="55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Click to add text</a:t>
            </a:r>
          </a:p>
        </p:txBody>
      </p:sp>
      <p:sp>
        <p:nvSpPr>
          <p:cNvPr name="TextBox 69" id="69"/>
          <p:cNvSpPr txBox="true"/>
          <p:nvPr/>
        </p:nvSpPr>
        <p:spPr>
          <a:xfrm rot="0">
            <a:off x="7237729" y="8688566"/>
            <a:ext cx="4066973" cy="2620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167"/>
              </a:lnSpc>
              <a:spcBef>
                <a:spcPct val="0"/>
              </a:spcBef>
            </a:pPr>
            <a:r>
              <a:rPr lang="en-US" sz="1548" spc="61">
                <a:solidFill>
                  <a:srgbClr val="FFFFFF"/>
                </a:solidFill>
                <a:latin typeface="Canva Sans"/>
                <a:ea typeface="Canva Sans"/>
                <a:cs typeface="Canva Sans"/>
                <a:sym typeface="Canva Sans"/>
              </a:rPr>
              <a:t>Regulatory Environment (if applicable)</a:t>
            </a:r>
          </a:p>
        </p:txBody>
      </p:sp>
      <p:sp>
        <p:nvSpPr>
          <p:cNvPr name="TextBox 70" id="70"/>
          <p:cNvSpPr txBox="true"/>
          <p:nvPr/>
        </p:nvSpPr>
        <p:spPr>
          <a:xfrm rot="0">
            <a:off x="7294924" y="9048269"/>
            <a:ext cx="2688914" cy="2365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950"/>
              </a:lnSpc>
              <a:spcBef>
                <a:spcPct val="0"/>
              </a:spcBef>
            </a:pPr>
            <a:r>
              <a:rPr lang="en-US" sz="1393" i="true" spc="55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Click to add text</a:t>
            </a:r>
          </a:p>
        </p:txBody>
      </p:sp>
      <p:sp>
        <p:nvSpPr>
          <p:cNvPr name="TextBox 71" id="71"/>
          <p:cNvSpPr txBox="true"/>
          <p:nvPr/>
        </p:nvSpPr>
        <p:spPr>
          <a:xfrm rot="0">
            <a:off x="13555705" y="5046558"/>
            <a:ext cx="3040974" cy="2620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167"/>
              </a:lnSpc>
              <a:spcBef>
                <a:spcPct val="0"/>
              </a:spcBef>
            </a:pPr>
            <a:r>
              <a:rPr lang="en-US" sz="1548" spc="61">
                <a:solidFill>
                  <a:srgbClr val="FFFFFF"/>
                </a:solidFill>
                <a:latin typeface="Canva Sans"/>
                <a:ea typeface="Canva Sans"/>
                <a:cs typeface="Canva Sans"/>
                <a:sym typeface="Canva Sans"/>
              </a:rPr>
              <a:t>Current Status</a:t>
            </a:r>
          </a:p>
        </p:txBody>
      </p:sp>
      <p:sp>
        <p:nvSpPr>
          <p:cNvPr name="TextBox 72" id="72"/>
          <p:cNvSpPr txBox="true"/>
          <p:nvPr/>
        </p:nvSpPr>
        <p:spPr>
          <a:xfrm rot="0">
            <a:off x="13975883" y="5393246"/>
            <a:ext cx="3040974" cy="2324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887"/>
              </a:lnSpc>
              <a:spcBef>
                <a:spcPct val="0"/>
              </a:spcBef>
            </a:pPr>
            <a:r>
              <a:rPr lang="en-US" sz="1348" i="true" spc="53">
                <a:solidFill>
                  <a:srgbClr val="FFFFFF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Actively evaluating solutions</a:t>
            </a:r>
          </a:p>
        </p:txBody>
      </p:sp>
      <p:grpSp>
        <p:nvGrpSpPr>
          <p:cNvPr name="Group 73" id="73"/>
          <p:cNvGrpSpPr/>
          <p:nvPr/>
        </p:nvGrpSpPr>
        <p:grpSpPr>
          <a:xfrm rot="0">
            <a:off x="13613988" y="5733645"/>
            <a:ext cx="221746" cy="207933"/>
            <a:chOff x="0" y="0"/>
            <a:chExt cx="58402" cy="54764"/>
          </a:xfrm>
        </p:grpSpPr>
        <p:sp>
          <p:nvSpPr>
            <p:cNvPr name="Freeform 74" id="74"/>
            <p:cNvSpPr/>
            <p:nvPr/>
          </p:nvSpPr>
          <p:spPr>
            <a:xfrm flipH="false" flipV="false" rot="0">
              <a:off x="0" y="0"/>
              <a:ext cx="58402" cy="54764"/>
            </a:xfrm>
            <a:custGeom>
              <a:avLst/>
              <a:gdLst/>
              <a:ahLst/>
              <a:cxnLst/>
              <a:rect r="r" b="b" t="t" l="l"/>
              <a:pathLst>
                <a:path h="54764" w="58402">
                  <a:moveTo>
                    <a:pt x="0" y="0"/>
                  </a:moveTo>
                  <a:lnTo>
                    <a:pt x="58402" y="0"/>
                  </a:lnTo>
                  <a:lnTo>
                    <a:pt x="58402" y="54764"/>
                  </a:lnTo>
                  <a:lnTo>
                    <a:pt x="0" y="54764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5" id="75"/>
            <p:cNvSpPr txBox="true"/>
            <p:nvPr/>
          </p:nvSpPr>
          <p:spPr>
            <a:xfrm>
              <a:off x="0" y="-28575"/>
              <a:ext cx="58402" cy="8333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50"/>
                </a:lnSpc>
              </a:pPr>
            </a:p>
          </p:txBody>
        </p:sp>
      </p:grpSp>
      <p:sp>
        <p:nvSpPr>
          <p:cNvPr name="TextBox 76" id="76"/>
          <p:cNvSpPr txBox="true"/>
          <p:nvPr/>
        </p:nvSpPr>
        <p:spPr>
          <a:xfrm rot="0">
            <a:off x="13975883" y="5692289"/>
            <a:ext cx="3868760" cy="2324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887"/>
              </a:lnSpc>
              <a:spcBef>
                <a:spcPct val="0"/>
              </a:spcBef>
            </a:pPr>
            <a:r>
              <a:rPr lang="en-US" sz="1348" i="true" spc="53">
                <a:solidFill>
                  <a:srgbClr val="FFFFFF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Problem aware, not actively shopping</a:t>
            </a:r>
          </a:p>
        </p:txBody>
      </p:sp>
      <p:grpSp>
        <p:nvGrpSpPr>
          <p:cNvPr name="Group 77" id="77"/>
          <p:cNvGrpSpPr/>
          <p:nvPr/>
        </p:nvGrpSpPr>
        <p:grpSpPr>
          <a:xfrm rot="0">
            <a:off x="13613988" y="6049610"/>
            <a:ext cx="221746" cy="207933"/>
            <a:chOff x="0" y="0"/>
            <a:chExt cx="58402" cy="54764"/>
          </a:xfrm>
        </p:grpSpPr>
        <p:sp>
          <p:nvSpPr>
            <p:cNvPr name="Freeform 78" id="78"/>
            <p:cNvSpPr/>
            <p:nvPr/>
          </p:nvSpPr>
          <p:spPr>
            <a:xfrm flipH="false" flipV="false" rot="0">
              <a:off x="0" y="0"/>
              <a:ext cx="58402" cy="54764"/>
            </a:xfrm>
            <a:custGeom>
              <a:avLst/>
              <a:gdLst/>
              <a:ahLst/>
              <a:cxnLst/>
              <a:rect r="r" b="b" t="t" l="l"/>
              <a:pathLst>
                <a:path h="54764" w="58402">
                  <a:moveTo>
                    <a:pt x="0" y="0"/>
                  </a:moveTo>
                  <a:lnTo>
                    <a:pt x="58402" y="0"/>
                  </a:lnTo>
                  <a:lnTo>
                    <a:pt x="58402" y="54764"/>
                  </a:lnTo>
                  <a:lnTo>
                    <a:pt x="0" y="54764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79" id="79"/>
            <p:cNvSpPr txBox="true"/>
            <p:nvPr/>
          </p:nvSpPr>
          <p:spPr>
            <a:xfrm>
              <a:off x="0" y="-28575"/>
              <a:ext cx="58402" cy="8333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50"/>
                </a:lnSpc>
              </a:pPr>
            </a:p>
          </p:txBody>
        </p:sp>
      </p:grpSp>
      <p:sp>
        <p:nvSpPr>
          <p:cNvPr name="TextBox 80" id="80"/>
          <p:cNvSpPr txBox="true"/>
          <p:nvPr/>
        </p:nvSpPr>
        <p:spPr>
          <a:xfrm rot="0">
            <a:off x="13975883" y="6008254"/>
            <a:ext cx="3690671" cy="2324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887"/>
              </a:lnSpc>
              <a:spcBef>
                <a:spcPct val="0"/>
              </a:spcBef>
            </a:pPr>
            <a:r>
              <a:rPr lang="en-US" sz="1348" i="true" spc="53">
                <a:solidFill>
                  <a:srgbClr val="FFFFFF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Using competitor (open to switching)</a:t>
            </a:r>
          </a:p>
        </p:txBody>
      </p:sp>
      <p:grpSp>
        <p:nvGrpSpPr>
          <p:cNvPr name="Group 81" id="81"/>
          <p:cNvGrpSpPr/>
          <p:nvPr/>
        </p:nvGrpSpPr>
        <p:grpSpPr>
          <a:xfrm rot="0">
            <a:off x="13623090" y="6346524"/>
            <a:ext cx="221746" cy="207933"/>
            <a:chOff x="0" y="0"/>
            <a:chExt cx="58402" cy="54764"/>
          </a:xfrm>
        </p:grpSpPr>
        <p:sp>
          <p:nvSpPr>
            <p:cNvPr name="Freeform 82" id="82"/>
            <p:cNvSpPr/>
            <p:nvPr/>
          </p:nvSpPr>
          <p:spPr>
            <a:xfrm flipH="false" flipV="false" rot="0">
              <a:off x="0" y="0"/>
              <a:ext cx="58402" cy="54764"/>
            </a:xfrm>
            <a:custGeom>
              <a:avLst/>
              <a:gdLst/>
              <a:ahLst/>
              <a:cxnLst/>
              <a:rect r="r" b="b" t="t" l="l"/>
              <a:pathLst>
                <a:path h="54764" w="58402">
                  <a:moveTo>
                    <a:pt x="0" y="0"/>
                  </a:moveTo>
                  <a:lnTo>
                    <a:pt x="58402" y="0"/>
                  </a:lnTo>
                  <a:lnTo>
                    <a:pt x="58402" y="54764"/>
                  </a:lnTo>
                  <a:lnTo>
                    <a:pt x="0" y="54764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83" id="83"/>
            <p:cNvSpPr txBox="true"/>
            <p:nvPr/>
          </p:nvSpPr>
          <p:spPr>
            <a:xfrm>
              <a:off x="0" y="-28575"/>
              <a:ext cx="58402" cy="8333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50"/>
                </a:lnSpc>
              </a:pPr>
            </a:p>
          </p:txBody>
        </p:sp>
      </p:grpSp>
      <p:sp>
        <p:nvSpPr>
          <p:cNvPr name="TextBox 84" id="84"/>
          <p:cNvSpPr txBox="true"/>
          <p:nvPr/>
        </p:nvSpPr>
        <p:spPr>
          <a:xfrm rot="0">
            <a:off x="13984985" y="6305168"/>
            <a:ext cx="3690671" cy="2324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887"/>
              </a:lnSpc>
              <a:spcBef>
                <a:spcPct val="0"/>
              </a:spcBef>
            </a:pPr>
            <a:r>
              <a:rPr lang="en-US" sz="1348" i="true" spc="53">
                <a:solidFill>
                  <a:srgbClr val="FFFFFF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DIY/manual process</a:t>
            </a:r>
          </a:p>
        </p:txBody>
      </p:sp>
      <p:grpSp>
        <p:nvGrpSpPr>
          <p:cNvPr name="Group 85" id="85"/>
          <p:cNvGrpSpPr/>
          <p:nvPr/>
        </p:nvGrpSpPr>
        <p:grpSpPr>
          <a:xfrm rot="0">
            <a:off x="13613988" y="7176632"/>
            <a:ext cx="221746" cy="207933"/>
            <a:chOff x="0" y="0"/>
            <a:chExt cx="58402" cy="54764"/>
          </a:xfrm>
        </p:grpSpPr>
        <p:sp>
          <p:nvSpPr>
            <p:cNvPr name="Freeform 86" id="86"/>
            <p:cNvSpPr/>
            <p:nvPr/>
          </p:nvSpPr>
          <p:spPr>
            <a:xfrm flipH="false" flipV="false" rot="0">
              <a:off x="0" y="0"/>
              <a:ext cx="58402" cy="54764"/>
            </a:xfrm>
            <a:custGeom>
              <a:avLst/>
              <a:gdLst/>
              <a:ahLst/>
              <a:cxnLst/>
              <a:rect r="r" b="b" t="t" l="l"/>
              <a:pathLst>
                <a:path h="54764" w="58402">
                  <a:moveTo>
                    <a:pt x="0" y="0"/>
                  </a:moveTo>
                  <a:lnTo>
                    <a:pt x="58402" y="0"/>
                  </a:lnTo>
                  <a:lnTo>
                    <a:pt x="58402" y="54764"/>
                  </a:lnTo>
                  <a:lnTo>
                    <a:pt x="0" y="54764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87" id="87"/>
            <p:cNvSpPr txBox="true"/>
            <p:nvPr/>
          </p:nvSpPr>
          <p:spPr>
            <a:xfrm>
              <a:off x="0" y="-28575"/>
              <a:ext cx="58402" cy="8333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50"/>
                </a:lnSpc>
              </a:pPr>
            </a:p>
          </p:txBody>
        </p:sp>
      </p:grpSp>
      <p:sp>
        <p:nvSpPr>
          <p:cNvPr name="TextBox 88" id="88"/>
          <p:cNvSpPr txBox="true"/>
          <p:nvPr/>
        </p:nvSpPr>
        <p:spPr>
          <a:xfrm rot="0">
            <a:off x="13555705" y="6788588"/>
            <a:ext cx="3040974" cy="2620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167"/>
              </a:lnSpc>
              <a:spcBef>
                <a:spcPct val="0"/>
              </a:spcBef>
            </a:pPr>
            <a:r>
              <a:rPr lang="en-US" sz="1548" spc="61">
                <a:solidFill>
                  <a:srgbClr val="FFFFFF"/>
                </a:solidFill>
                <a:latin typeface="Canva Sans"/>
                <a:ea typeface="Canva Sans"/>
                <a:cs typeface="Canva Sans"/>
                <a:sym typeface="Canva Sans"/>
              </a:rPr>
              <a:t>Technology Adoption</a:t>
            </a:r>
          </a:p>
        </p:txBody>
      </p:sp>
      <p:sp>
        <p:nvSpPr>
          <p:cNvPr name="TextBox 89" id="89"/>
          <p:cNvSpPr txBox="true"/>
          <p:nvPr/>
        </p:nvSpPr>
        <p:spPr>
          <a:xfrm rot="0">
            <a:off x="13975883" y="7135276"/>
            <a:ext cx="3958467" cy="2324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887"/>
              </a:lnSpc>
              <a:spcBef>
                <a:spcPct val="0"/>
              </a:spcBef>
            </a:pPr>
            <a:r>
              <a:rPr lang="en-US" sz="1348" i="true" spc="53">
                <a:solidFill>
                  <a:srgbClr val="FFFFFF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Early adopter (willing to try new tech)</a:t>
            </a:r>
          </a:p>
        </p:txBody>
      </p:sp>
      <p:grpSp>
        <p:nvGrpSpPr>
          <p:cNvPr name="Group 90" id="90"/>
          <p:cNvGrpSpPr/>
          <p:nvPr/>
        </p:nvGrpSpPr>
        <p:grpSpPr>
          <a:xfrm rot="0">
            <a:off x="13613988" y="7475676"/>
            <a:ext cx="221746" cy="207933"/>
            <a:chOff x="0" y="0"/>
            <a:chExt cx="58402" cy="54764"/>
          </a:xfrm>
        </p:grpSpPr>
        <p:sp>
          <p:nvSpPr>
            <p:cNvPr name="Freeform 91" id="91"/>
            <p:cNvSpPr/>
            <p:nvPr/>
          </p:nvSpPr>
          <p:spPr>
            <a:xfrm flipH="false" flipV="false" rot="0">
              <a:off x="0" y="0"/>
              <a:ext cx="58402" cy="54764"/>
            </a:xfrm>
            <a:custGeom>
              <a:avLst/>
              <a:gdLst/>
              <a:ahLst/>
              <a:cxnLst/>
              <a:rect r="r" b="b" t="t" l="l"/>
              <a:pathLst>
                <a:path h="54764" w="58402">
                  <a:moveTo>
                    <a:pt x="0" y="0"/>
                  </a:moveTo>
                  <a:lnTo>
                    <a:pt x="58402" y="0"/>
                  </a:lnTo>
                  <a:lnTo>
                    <a:pt x="58402" y="54764"/>
                  </a:lnTo>
                  <a:lnTo>
                    <a:pt x="0" y="54764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92" id="92"/>
            <p:cNvSpPr txBox="true"/>
            <p:nvPr/>
          </p:nvSpPr>
          <p:spPr>
            <a:xfrm>
              <a:off x="0" y="-28575"/>
              <a:ext cx="58402" cy="8333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50"/>
                </a:lnSpc>
              </a:pPr>
            </a:p>
          </p:txBody>
        </p:sp>
      </p:grpSp>
      <p:sp>
        <p:nvSpPr>
          <p:cNvPr name="TextBox 93" id="93"/>
          <p:cNvSpPr txBox="true"/>
          <p:nvPr/>
        </p:nvSpPr>
        <p:spPr>
          <a:xfrm rot="0">
            <a:off x="13975883" y="7434320"/>
            <a:ext cx="3868760" cy="2324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887"/>
              </a:lnSpc>
              <a:spcBef>
                <a:spcPct val="0"/>
              </a:spcBef>
            </a:pPr>
            <a:r>
              <a:rPr lang="en-US" sz="1348" i="true" spc="53">
                <a:solidFill>
                  <a:srgbClr val="FFFFFF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Fast follower (waits for proof points)</a:t>
            </a:r>
          </a:p>
        </p:txBody>
      </p:sp>
      <p:grpSp>
        <p:nvGrpSpPr>
          <p:cNvPr name="Group 94" id="94"/>
          <p:cNvGrpSpPr/>
          <p:nvPr/>
        </p:nvGrpSpPr>
        <p:grpSpPr>
          <a:xfrm rot="0">
            <a:off x="13613988" y="7791640"/>
            <a:ext cx="221746" cy="207933"/>
            <a:chOff x="0" y="0"/>
            <a:chExt cx="58402" cy="54764"/>
          </a:xfrm>
        </p:grpSpPr>
        <p:sp>
          <p:nvSpPr>
            <p:cNvPr name="Freeform 95" id="95"/>
            <p:cNvSpPr/>
            <p:nvPr/>
          </p:nvSpPr>
          <p:spPr>
            <a:xfrm flipH="false" flipV="false" rot="0">
              <a:off x="0" y="0"/>
              <a:ext cx="58402" cy="54764"/>
            </a:xfrm>
            <a:custGeom>
              <a:avLst/>
              <a:gdLst/>
              <a:ahLst/>
              <a:cxnLst/>
              <a:rect r="r" b="b" t="t" l="l"/>
              <a:pathLst>
                <a:path h="54764" w="58402">
                  <a:moveTo>
                    <a:pt x="0" y="0"/>
                  </a:moveTo>
                  <a:lnTo>
                    <a:pt x="58402" y="0"/>
                  </a:lnTo>
                  <a:lnTo>
                    <a:pt x="58402" y="54764"/>
                  </a:lnTo>
                  <a:lnTo>
                    <a:pt x="0" y="54764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96" id="96"/>
            <p:cNvSpPr txBox="true"/>
            <p:nvPr/>
          </p:nvSpPr>
          <p:spPr>
            <a:xfrm>
              <a:off x="0" y="-28575"/>
              <a:ext cx="58402" cy="8333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50"/>
                </a:lnSpc>
              </a:pPr>
            </a:p>
          </p:txBody>
        </p:sp>
      </p:grpSp>
      <p:sp>
        <p:nvSpPr>
          <p:cNvPr name="TextBox 97" id="97"/>
          <p:cNvSpPr txBox="true"/>
          <p:nvPr/>
        </p:nvSpPr>
        <p:spPr>
          <a:xfrm rot="0">
            <a:off x="13975883" y="7750284"/>
            <a:ext cx="3868760" cy="2324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887"/>
              </a:lnSpc>
              <a:spcBef>
                <a:spcPct val="0"/>
              </a:spcBef>
            </a:pPr>
            <a:r>
              <a:rPr lang="en-US" sz="1348" i="true" spc="53">
                <a:solidFill>
                  <a:srgbClr val="FFFFFF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Conservative (needs extensive validation)</a:t>
            </a:r>
          </a:p>
        </p:txBody>
      </p:sp>
      <p:grpSp>
        <p:nvGrpSpPr>
          <p:cNvPr name="Group 98" id="98"/>
          <p:cNvGrpSpPr/>
          <p:nvPr/>
        </p:nvGrpSpPr>
        <p:grpSpPr>
          <a:xfrm rot="0">
            <a:off x="13613988" y="8682893"/>
            <a:ext cx="221746" cy="207933"/>
            <a:chOff x="0" y="0"/>
            <a:chExt cx="58402" cy="54764"/>
          </a:xfrm>
        </p:grpSpPr>
        <p:sp>
          <p:nvSpPr>
            <p:cNvPr name="Freeform 99" id="99"/>
            <p:cNvSpPr/>
            <p:nvPr/>
          </p:nvSpPr>
          <p:spPr>
            <a:xfrm flipH="false" flipV="false" rot="0">
              <a:off x="0" y="0"/>
              <a:ext cx="58402" cy="54764"/>
            </a:xfrm>
            <a:custGeom>
              <a:avLst/>
              <a:gdLst/>
              <a:ahLst/>
              <a:cxnLst/>
              <a:rect r="r" b="b" t="t" l="l"/>
              <a:pathLst>
                <a:path h="54764" w="58402">
                  <a:moveTo>
                    <a:pt x="0" y="0"/>
                  </a:moveTo>
                  <a:lnTo>
                    <a:pt x="58402" y="0"/>
                  </a:lnTo>
                  <a:lnTo>
                    <a:pt x="58402" y="54764"/>
                  </a:lnTo>
                  <a:lnTo>
                    <a:pt x="0" y="54764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00" id="100"/>
            <p:cNvSpPr txBox="true"/>
            <p:nvPr/>
          </p:nvSpPr>
          <p:spPr>
            <a:xfrm>
              <a:off x="0" y="-28575"/>
              <a:ext cx="58402" cy="8333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50"/>
                </a:lnSpc>
              </a:pPr>
            </a:p>
          </p:txBody>
        </p:sp>
      </p:grpSp>
      <p:sp>
        <p:nvSpPr>
          <p:cNvPr name="TextBox 101" id="101"/>
          <p:cNvSpPr txBox="true"/>
          <p:nvPr/>
        </p:nvSpPr>
        <p:spPr>
          <a:xfrm rot="0">
            <a:off x="13555705" y="8294848"/>
            <a:ext cx="3040974" cy="2620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167"/>
              </a:lnSpc>
              <a:spcBef>
                <a:spcPct val="0"/>
              </a:spcBef>
            </a:pPr>
            <a:r>
              <a:rPr lang="en-US" sz="1548" spc="61">
                <a:solidFill>
                  <a:srgbClr val="FFFFFF"/>
                </a:solidFill>
                <a:latin typeface="Canva Sans"/>
                <a:ea typeface="Canva Sans"/>
                <a:cs typeface="Canva Sans"/>
                <a:sym typeface="Canva Sans"/>
              </a:rPr>
              <a:t>Purchase Timeline</a:t>
            </a:r>
          </a:p>
        </p:txBody>
      </p:sp>
      <p:sp>
        <p:nvSpPr>
          <p:cNvPr name="TextBox 102" id="102"/>
          <p:cNvSpPr txBox="true"/>
          <p:nvPr/>
        </p:nvSpPr>
        <p:spPr>
          <a:xfrm rot="0">
            <a:off x="13975883" y="8641537"/>
            <a:ext cx="3040974" cy="2324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887"/>
              </a:lnSpc>
              <a:spcBef>
                <a:spcPct val="0"/>
              </a:spcBef>
            </a:pPr>
            <a:r>
              <a:rPr lang="en-US" sz="1348" i="true" spc="53">
                <a:solidFill>
                  <a:srgbClr val="FFFFFF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Immediate (0-3 months)</a:t>
            </a:r>
          </a:p>
        </p:txBody>
      </p:sp>
      <p:grpSp>
        <p:nvGrpSpPr>
          <p:cNvPr name="Group 103" id="103"/>
          <p:cNvGrpSpPr/>
          <p:nvPr/>
        </p:nvGrpSpPr>
        <p:grpSpPr>
          <a:xfrm rot="0">
            <a:off x="13613988" y="8981936"/>
            <a:ext cx="221746" cy="207933"/>
            <a:chOff x="0" y="0"/>
            <a:chExt cx="58402" cy="54764"/>
          </a:xfrm>
        </p:grpSpPr>
        <p:sp>
          <p:nvSpPr>
            <p:cNvPr name="Freeform 104" id="104"/>
            <p:cNvSpPr/>
            <p:nvPr/>
          </p:nvSpPr>
          <p:spPr>
            <a:xfrm flipH="false" flipV="false" rot="0">
              <a:off x="0" y="0"/>
              <a:ext cx="58402" cy="54764"/>
            </a:xfrm>
            <a:custGeom>
              <a:avLst/>
              <a:gdLst/>
              <a:ahLst/>
              <a:cxnLst/>
              <a:rect r="r" b="b" t="t" l="l"/>
              <a:pathLst>
                <a:path h="54764" w="58402">
                  <a:moveTo>
                    <a:pt x="0" y="0"/>
                  </a:moveTo>
                  <a:lnTo>
                    <a:pt x="58402" y="0"/>
                  </a:lnTo>
                  <a:lnTo>
                    <a:pt x="58402" y="54764"/>
                  </a:lnTo>
                  <a:lnTo>
                    <a:pt x="0" y="54764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05" id="105"/>
            <p:cNvSpPr txBox="true"/>
            <p:nvPr/>
          </p:nvSpPr>
          <p:spPr>
            <a:xfrm>
              <a:off x="0" y="-28575"/>
              <a:ext cx="58402" cy="8333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50"/>
                </a:lnSpc>
              </a:pPr>
            </a:p>
          </p:txBody>
        </p:sp>
      </p:grpSp>
      <p:sp>
        <p:nvSpPr>
          <p:cNvPr name="TextBox 106" id="106"/>
          <p:cNvSpPr txBox="true"/>
          <p:nvPr/>
        </p:nvSpPr>
        <p:spPr>
          <a:xfrm rot="0">
            <a:off x="13975883" y="8940580"/>
            <a:ext cx="3868760" cy="2324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887"/>
              </a:lnSpc>
              <a:spcBef>
                <a:spcPct val="0"/>
              </a:spcBef>
            </a:pPr>
            <a:r>
              <a:rPr lang="en-US" sz="1348" i="true" spc="53">
                <a:solidFill>
                  <a:srgbClr val="FFFFFF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Near-term (3-6 months)</a:t>
            </a:r>
          </a:p>
        </p:txBody>
      </p:sp>
      <p:grpSp>
        <p:nvGrpSpPr>
          <p:cNvPr name="Group 107" id="107"/>
          <p:cNvGrpSpPr/>
          <p:nvPr/>
        </p:nvGrpSpPr>
        <p:grpSpPr>
          <a:xfrm rot="0">
            <a:off x="13613988" y="9297900"/>
            <a:ext cx="221746" cy="207933"/>
            <a:chOff x="0" y="0"/>
            <a:chExt cx="58402" cy="54764"/>
          </a:xfrm>
        </p:grpSpPr>
        <p:sp>
          <p:nvSpPr>
            <p:cNvPr name="Freeform 108" id="108"/>
            <p:cNvSpPr/>
            <p:nvPr/>
          </p:nvSpPr>
          <p:spPr>
            <a:xfrm flipH="false" flipV="false" rot="0">
              <a:off x="0" y="0"/>
              <a:ext cx="58402" cy="54764"/>
            </a:xfrm>
            <a:custGeom>
              <a:avLst/>
              <a:gdLst/>
              <a:ahLst/>
              <a:cxnLst/>
              <a:rect r="r" b="b" t="t" l="l"/>
              <a:pathLst>
                <a:path h="54764" w="58402">
                  <a:moveTo>
                    <a:pt x="0" y="0"/>
                  </a:moveTo>
                  <a:lnTo>
                    <a:pt x="58402" y="0"/>
                  </a:lnTo>
                  <a:lnTo>
                    <a:pt x="58402" y="54764"/>
                  </a:lnTo>
                  <a:lnTo>
                    <a:pt x="0" y="54764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09" id="109"/>
            <p:cNvSpPr txBox="true"/>
            <p:nvPr/>
          </p:nvSpPr>
          <p:spPr>
            <a:xfrm>
              <a:off x="0" y="-28575"/>
              <a:ext cx="58402" cy="8333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50"/>
                </a:lnSpc>
              </a:pPr>
            </a:p>
          </p:txBody>
        </p:sp>
      </p:grpSp>
      <p:sp>
        <p:nvSpPr>
          <p:cNvPr name="TextBox 110" id="110"/>
          <p:cNvSpPr txBox="true"/>
          <p:nvPr/>
        </p:nvSpPr>
        <p:spPr>
          <a:xfrm rot="0">
            <a:off x="13975883" y="9256544"/>
            <a:ext cx="3690671" cy="2324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887"/>
              </a:lnSpc>
              <a:spcBef>
                <a:spcPct val="0"/>
              </a:spcBef>
            </a:pPr>
            <a:r>
              <a:rPr lang="en-US" sz="1348" i="true" spc="53">
                <a:solidFill>
                  <a:srgbClr val="FFFFFF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Future consideration (6-12 months)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5941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77905" y="-105877"/>
            <a:ext cx="16381995" cy="1445131"/>
            <a:chOff x="0" y="0"/>
            <a:chExt cx="4314599" cy="38061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314599" cy="380611"/>
            </a:xfrm>
            <a:custGeom>
              <a:avLst/>
              <a:gdLst/>
              <a:ahLst/>
              <a:cxnLst/>
              <a:rect r="r" b="b" t="t" l="l"/>
              <a:pathLst>
                <a:path h="380611" w="4314599">
                  <a:moveTo>
                    <a:pt x="7089" y="0"/>
                  </a:moveTo>
                  <a:lnTo>
                    <a:pt x="4307511" y="0"/>
                  </a:lnTo>
                  <a:cubicBezTo>
                    <a:pt x="4311426" y="0"/>
                    <a:pt x="4314599" y="3174"/>
                    <a:pt x="4314599" y="7089"/>
                  </a:cubicBezTo>
                  <a:lnTo>
                    <a:pt x="4314599" y="373522"/>
                  </a:lnTo>
                  <a:cubicBezTo>
                    <a:pt x="4314599" y="377437"/>
                    <a:pt x="4311426" y="380611"/>
                    <a:pt x="4307511" y="380611"/>
                  </a:cubicBezTo>
                  <a:lnTo>
                    <a:pt x="7089" y="380611"/>
                  </a:lnTo>
                  <a:cubicBezTo>
                    <a:pt x="3174" y="380611"/>
                    <a:pt x="0" y="377437"/>
                    <a:pt x="0" y="373522"/>
                  </a:cubicBezTo>
                  <a:lnTo>
                    <a:pt x="0" y="7089"/>
                  </a:lnTo>
                  <a:cubicBezTo>
                    <a:pt x="0" y="3174"/>
                    <a:pt x="3174" y="0"/>
                    <a:pt x="7089" y="0"/>
                  </a:cubicBezTo>
                  <a:close/>
                </a:path>
              </a:pathLst>
            </a:custGeom>
          </p:spPr>
        </p:sp>
        <p:sp>
          <p:nvSpPr>
            <p:cNvPr name="TextBox 4" id="4"/>
            <p:cNvSpPr txBox="true"/>
            <p:nvPr/>
          </p:nvSpPr>
          <p:spPr>
            <a:xfrm>
              <a:off x="0" y="-142875"/>
              <a:ext cx="4314599" cy="52348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 marL="0" indent="0" lvl="0">
                <a:lnSpc>
                  <a:spcPts val="9799"/>
                </a:lnSpc>
                <a:spcBef>
                  <a:spcPct val="0"/>
                </a:spcBef>
              </a:pPr>
              <a:r>
                <a:rPr lang="en-US" sz="6999" strike="noStrike" u="none">
                  <a:solidFill>
                    <a:srgbClr val="FFFFFF"/>
                  </a:solidFill>
                  <a:latin typeface="Archivo Black"/>
                  <a:ea typeface="Archivo Black"/>
                  <a:cs typeface="Archivo Black"/>
                  <a:sym typeface="Archivo Black"/>
                </a:rPr>
                <a:t>NEEDS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028700" y="1339255"/>
            <a:ext cx="5005569" cy="4535816"/>
            <a:chOff x="0" y="0"/>
            <a:chExt cx="1318339" cy="1194618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318339" cy="1194618"/>
            </a:xfrm>
            <a:custGeom>
              <a:avLst/>
              <a:gdLst/>
              <a:ahLst/>
              <a:cxnLst/>
              <a:rect r="r" b="b" t="t" l="l"/>
              <a:pathLst>
                <a:path h="1194618" w="1318339">
                  <a:moveTo>
                    <a:pt x="37120" y="0"/>
                  </a:moveTo>
                  <a:lnTo>
                    <a:pt x="1281219" y="0"/>
                  </a:lnTo>
                  <a:cubicBezTo>
                    <a:pt x="1301720" y="0"/>
                    <a:pt x="1318339" y="16619"/>
                    <a:pt x="1318339" y="37120"/>
                  </a:cubicBezTo>
                  <a:lnTo>
                    <a:pt x="1318339" y="1157498"/>
                  </a:lnTo>
                  <a:cubicBezTo>
                    <a:pt x="1318339" y="1177999"/>
                    <a:pt x="1301720" y="1194618"/>
                    <a:pt x="1281219" y="1194618"/>
                  </a:cubicBezTo>
                  <a:lnTo>
                    <a:pt x="37120" y="1194618"/>
                  </a:lnTo>
                  <a:cubicBezTo>
                    <a:pt x="16619" y="1194618"/>
                    <a:pt x="0" y="1177999"/>
                    <a:pt x="0" y="1157498"/>
                  </a:cubicBezTo>
                  <a:lnTo>
                    <a:pt x="0" y="37120"/>
                  </a:lnTo>
                  <a:cubicBezTo>
                    <a:pt x="0" y="16619"/>
                    <a:pt x="16619" y="0"/>
                    <a:pt x="3712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38100"/>
              <a:ext cx="1318339" cy="123271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340150" y="1093515"/>
            <a:ext cx="841935" cy="1021080"/>
            <a:chOff x="0" y="0"/>
            <a:chExt cx="221744" cy="268926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21744" cy="268926"/>
            </a:xfrm>
            <a:custGeom>
              <a:avLst/>
              <a:gdLst/>
              <a:ahLst/>
              <a:cxnLst/>
              <a:rect r="r" b="b" t="t" l="l"/>
              <a:pathLst>
                <a:path h="268926" w="221744">
                  <a:moveTo>
                    <a:pt x="110872" y="0"/>
                  </a:moveTo>
                  <a:lnTo>
                    <a:pt x="110872" y="0"/>
                  </a:lnTo>
                  <a:cubicBezTo>
                    <a:pt x="140277" y="0"/>
                    <a:pt x="168478" y="11681"/>
                    <a:pt x="189271" y="32474"/>
                  </a:cubicBezTo>
                  <a:cubicBezTo>
                    <a:pt x="210063" y="53266"/>
                    <a:pt x="221744" y="81467"/>
                    <a:pt x="221744" y="110872"/>
                  </a:cubicBezTo>
                  <a:lnTo>
                    <a:pt x="221744" y="158054"/>
                  </a:lnTo>
                  <a:cubicBezTo>
                    <a:pt x="221744" y="187459"/>
                    <a:pt x="210063" y="215660"/>
                    <a:pt x="189271" y="236453"/>
                  </a:cubicBezTo>
                  <a:cubicBezTo>
                    <a:pt x="168478" y="257245"/>
                    <a:pt x="140277" y="268926"/>
                    <a:pt x="110872" y="268926"/>
                  </a:cubicBezTo>
                  <a:lnTo>
                    <a:pt x="110872" y="268926"/>
                  </a:lnTo>
                  <a:cubicBezTo>
                    <a:pt x="81467" y="268926"/>
                    <a:pt x="53266" y="257245"/>
                    <a:pt x="32474" y="236453"/>
                  </a:cubicBezTo>
                  <a:cubicBezTo>
                    <a:pt x="11681" y="215660"/>
                    <a:pt x="0" y="187459"/>
                    <a:pt x="0" y="158054"/>
                  </a:cubicBezTo>
                  <a:lnTo>
                    <a:pt x="0" y="110872"/>
                  </a:lnTo>
                  <a:cubicBezTo>
                    <a:pt x="0" y="81467"/>
                    <a:pt x="11681" y="53266"/>
                    <a:pt x="32474" y="32474"/>
                  </a:cubicBezTo>
                  <a:cubicBezTo>
                    <a:pt x="53266" y="11681"/>
                    <a:pt x="81467" y="0"/>
                    <a:pt x="110872" y="0"/>
                  </a:cubicBezTo>
                  <a:close/>
                </a:path>
              </a:pathLst>
            </a:custGeom>
            <a:solidFill>
              <a:srgbClr val="99ACFF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38100"/>
              <a:ext cx="221744" cy="30702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1" id="11"/>
          <p:cNvSpPr/>
          <p:nvPr/>
        </p:nvSpPr>
        <p:spPr>
          <a:xfrm flipH="false" flipV="false" rot="0">
            <a:off x="1616065" y="1374407"/>
            <a:ext cx="348491" cy="459297"/>
          </a:xfrm>
          <a:custGeom>
            <a:avLst/>
            <a:gdLst/>
            <a:ahLst/>
            <a:cxnLst/>
            <a:rect r="r" b="b" t="t" l="l"/>
            <a:pathLst>
              <a:path h="459297" w="348491">
                <a:moveTo>
                  <a:pt x="0" y="0"/>
                </a:moveTo>
                <a:lnTo>
                  <a:pt x="348491" y="0"/>
                </a:lnTo>
                <a:lnTo>
                  <a:pt x="348491" y="459296"/>
                </a:lnTo>
                <a:lnTo>
                  <a:pt x="0" y="45929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TextBox 12" id="12"/>
          <p:cNvSpPr txBox="true"/>
          <p:nvPr/>
        </p:nvSpPr>
        <p:spPr>
          <a:xfrm rot="0">
            <a:off x="2728324" y="1480605"/>
            <a:ext cx="2330227" cy="3892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220"/>
              </a:lnSpc>
              <a:spcBef>
                <a:spcPct val="0"/>
              </a:spcBef>
            </a:pPr>
            <a:r>
              <a:rPr lang="en-US" b="true" sz="2300" spc="92">
                <a:solidFill>
                  <a:srgbClr val="040505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Need #1</a:t>
            </a:r>
          </a:p>
        </p:txBody>
      </p:sp>
      <p:grpSp>
        <p:nvGrpSpPr>
          <p:cNvPr name="Group 13" id="13"/>
          <p:cNvGrpSpPr/>
          <p:nvPr/>
        </p:nvGrpSpPr>
        <p:grpSpPr>
          <a:xfrm rot="0">
            <a:off x="6577194" y="1339255"/>
            <a:ext cx="5005569" cy="4516766"/>
            <a:chOff x="0" y="0"/>
            <a:chExt cx="1318339" cy="1189601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1318339" cy="1189601"/>
            </a:xfrm>
            <a:custGeom>
              <a:avLst/>
              <a:gdLst/>
              <a:ahLst/>
              <a:cxnLst/>
              <a:rect r="r" b="b" t="t" l="l"/>
              <a:pathLst>
                <a:path h="1189601" w="1318339">
                  <a:moveTo>
                    <a:pt x="37120" y="0"/>
                  </a:moveTo>
                  <a:lnTo>
                    <a:pt x="1281219" y="0"/>
                  </a:lnTo>
                  <a:cubicBezTo>
                    <a:pt x="1301720" y="0"/>
                    <a:pt x="1318339" y="16619"/>
                    <a:pt x="1318339" y="37120"/>
                  </a:cubicBezTo>
                  <a:lnTo>
                    <a:pt x="1318339" y="1152481"/>
                  </a:lnTo>
                  <a:cubicBezTo>
                    <a:pt x="1318339" y="1172982"/>
                    <a:pt x="1301720" y="1189601"/>
                    <a:pt x="1281219" y="1189601"/>
                  </a:cubicBezTo>
                  <a:lnTo>
                    <a:pt x="37120" y="1189601"/>
                  </a:lnTo>
                  <a:cubicBezTo>
                    <a:pt x="16619" y="1189601"/>
                    <a:pt x="0" y="1172982"/>
                    <a:pt x="0" y="1152481"/>
                  </a:cubicBezTo>
                  <a:lnTo>
                    <a:pt x="0" y="37120"/>
                  </a:lnTo>
                  <a:cubicBezTo>
                    <a:pt x="0" y="16619"/>
                    <a:pt x="16619" y="0"/>
                    <a:pt x="3712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-38100"/>
              <a:ext cx="1318339" cy="122770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6" id="16"/>
          <p:cNvGrpSpPr/>
          <p:nvPr/>
        </p:nvGrpSpPr>
        <p:grpSpPr>
          <a:xfrm rot="0">
            <a:off x="6888644" y="1093515"/>
            <a:ext cx="841935" cy="1021080"/>
            <a:chOff x="0" y="0"/>
            <a:chExt cx="221744" cy="268926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221744" cy="268926"/>
            </a:xfrm>
            <a:custGeom>
              <a:avLst/>
              <a:gdLst/>
              <a:ahLst/>
              <a:cxnLst/>
              <a:rect r="r" b="b" t="t" l="l"/>
              <a:pathLst>
                <a:path h="268926" w="221744">
                  <a:moveTo>
                    <a:pt x="110872" y="0"/>
                  </a:moveTo>
                  <a:lnTo>
                    <a:pt x="110872" y="0"/>
                  </a:lnTo>
                  <a:cubicBezTo>
                    <a:pt x="140277" y="0"/>
                    <a:pt x="168478" y="11681"/>
                    <a:pt x="189271" y="32474"/>
                  </a:cubicBezTo>
                  <a:cubicBezTo>
                    <a:pt x="210063" y="53266"/>
                    <a:pt x="221744" y="81467"/>
                    <a:pt x="221744" y="110872"/>
                  </a:cubicBezTo>
                  <a:lnTo>
                    <a:pt x="221744" y="158054"/>
                  </a:lnTo>
                  <a:cubicBezTo>
                    <a:pt x="221744" y="187459"/>
                    <a:pt x="210063" y="215660"/>
                    <a:pt x="189271" y="236453"/>
                  </a:cubicBezTo>
                  <a:cubicBezTo>
                    <a:pt x="168478" y="257245"/>
                    <a:pt x="140277" y="268926"/>
                    <a:pt x="110872" y="268926"/>
                  </a:cubicBezTo>
                  <a:lnTo>
                    <a:pt x="110872" y="268926"/>
                  </a:lnTo>
                  <a:cubicBezTo>
                    <a:pt x="81467" y="268926"/>
                    <a:pt x="53266" y="257245"/>
                    <a:pt x="32474" y="236453"/>
                  </a:cubicBezTo>
                  <a:cubicBezTo>
                    <a:pt x="11681" y="215660"/>
                    <a:pt x="0" y="187459"/>
                    <a:pt x="0" y="158054"/>
                  </a:cubicBezTo>
                  <a:lnTo>
                    <a:pt x="0" y="110872"/>
                  </a:lnTo>
                  <a:cubicBezTo>
                    <a:pt x="0" y="81467"/>
                    <a:pt x="11681" y="53266"/>
                    <a:pt x="32474" y="32474"/>
                  </a:cubicBezTo>
                  <a:cubicBezTo>
                    <a:pt x="53266" y="11681"/>
                    <a:pt x="81467" y="0"/>
                    <a:pt x="110872" y="0"/>
                  </a:cubicBezTo>
                  <a:close/>
                </a:path>
              </a:pathLst>
            </a:custGeom>
            <a:solidFill>
              <a:srgbClr val="99ACFF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-38100"/>
              <a:ext cx="221744" cy="30702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19" id="19"/>
          <p:cNvSpPr txBox="true"/>
          <p:nvPr/>
        </p:nvSpPr>
        <p:spPr>
          <a:xfrm rot="0">
            <a:off x="8276818" y="1480605"/>
            <a:ext cx="2330227" cy="39413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220"/>
              </a:lnSpc>
              <a:spcBef>
                <a:spcPct val="0"/>
              </a:spcBef>
            </a:pPr>
            <a:r>
              <a:rPr lang="en-US" b="true" sz="2300" spc="92" strike="noStrike" u="none">
                <a:solidFill>
                  <a:srgbClr val="040505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Need #2</a:t>
            </a:r>
          </a:p>
        </p:txBody>
      </p:sp>
      <p:grpSp>
        <p:nvGrpSpPr>
          <p:cNvPr name="Group 20" id="20"/>
          <p:cNvGrpSpPr/>
          <p:nvPr/>
        </p:nvGrpSpPr>
        <p:grpSpPr>
          <a:xfrm rot="0">
            <a:off x="12125687" y="1339255"/>
            <a:ext cx="5005569" cy="4497440"/>
            <a:chOff x="0" y="0"/>
            <a:chExt cx="1318339" cy="1184511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1318339" cy="1184511"/>
            </a:xfrm>
            <a:custGeom>
              <a:avLst/>
              <a:gdLst/>
              <a:ahLst/>
              <a:cxnLst/>
              <a:rect r="r" b="b" t="t" l="l"/>
              <a:pathLst>
                <a:path h="1184511" w="1318339">
                  <a:moveTo>
                    <a:pt x="37120" y="0"/>
                  </a:moveTo>
                  <a:lnTo>
                    <a:pt x="1281219" y="0"/>
                  </a:lnTo>
                  <a:cubicBezTo>
                    <a:pt x="1301720" y="0"/>
                    <a:pt x="1318339" y="16619"/>
                    <a:pt x="1318339" y="37120"/>
                  </a:cubicBezTo>
                  <a:lnTo>
                    <a:pt x="1318339" y="1147391"/>
                  </a:lnTo>
                  <a:cubicBezTo>
                    <a:pt x="1318339" y="1167892"/>
                    <a:pt x="1301720" y="1184511"/>
                    <a:pt x="1281219" y="1184511"/>
                  </a:cubicBezTo>
                  <a:lnTo>
                    <a:pt x="37120" y="1184511"/>
                  </a:lnTo>
                  <a:cubicBezTo>
                    <a:pt x="16619" y="1184511"/>
                    <a:pt x="0" y="1167892"/>
                    <a:pt x="0" y="1147391"/>
                  </a:cubicBezTo>
                  <a:lnTo>
                    <a:pt x="0" y="37120"/>
                  </a:lnTo>
                  <a:cubicBezTo>
                    <a:pt x="0" y="16619"/>
                    <a:pt x="16619" y="0"/>
                    <a:pt x="3712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22" id="22"/>
            <p:cNvSpPr txBox="true"/>
            <p:nvPr/>
          </p:nvSpPr>
          <p:spPr>
            <a:xfrm>
              <a:off x="0" y="-38100"/>
              <a:ext cx="1318339" cy="122261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23" id="23"/>
          <p:cNvGrpSpPr/>
          <p:nvPr/>
        </p:nvGrpSpPr>
        <p:grpSpPr>
          <a:xfrm rot="0">
            <a:off x="12437137" y="1093515"/>
            <a:ext cx="841935" cy="1021080"/>
            <a:chOff x="0" y="0"/>
            <a:chExt cx="221744" cy="268926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221744" cy="268926"/>
            </a:xfrm>
            <a:custGeom>
              <a:avLst/>
              <a:gdLst/>
              <a:ahLst/>
              <a:cxnLst/>
              <a:rect r="r" b="b" t="t" l="l"/>
              <a:pathLst>
                <a:path h="268926" w="221744">
                  <a:moveTo>
                    <a:pt x="110872" y="0"/>
                  </a:moveTo>
                  <a:lnTo>
                    <a:pt x="110872" y="0"/>
                  </a:lnTo>
                  <a:cubicBezTo>
                    <a:pt x="140277" y="0"/>
                    <a:pt x="168478" y="11681"/>
                    <a:pt x="189271" y="32474"/>
                  </a:cubicBezTo>
                  <a:cubicBezTo>
                    <a:pt x="210063" y="53266"/>
                    <a:pt x="221744" y="81467"/>
                    <a:pt x="221744" y="110872"/>
                  </a:cubicBezTo>
                  <a:lnTo>
                    <a:pt x="221744" y="158054"/>
                  </a:lnTo>
                  <a:cubicBezTo>
                    <a:pt x="221744" y="187459"/>
                    <a:pt x="210063" y="215660"/>
                    <a:pt x="189271" y="236453"/>
                  </a:cubicBezTo>
                  <a:cubicBezTo>
                    <a:pt x="168478" y="257245"/>
                    <a:pt x="140277" y="268926"/>
                    <a:pt x="110872" y="268926"/>
                  </a:cubicBezTo>
                  <a:lnTo>
                    <a:pt x="110872" y="268926"/>
                  </a:lnTo>
                  <a:cubicBezTo>
                    <a:pt x="81467" y="268926"/>
                    <a:pt x="53266" y="257245"/>
                    <a:pt x="32474" y="236453"/>
                  </a:cubicBezTo>
                  <a:cubicBezTo>
                    <a:pt x="11681" y="215660"/>
                    <a:pt x="0" y="187459"/>
                    <a:pt x="0" y="158054"/>
                  </a:cubicBezTo>
                  <a:lnTo>
                    <a:pt x="0" y="110872"/>
                  </a:lnTo>
                  <a:cubicBezTo>
                    <a:pt x="0" y="81467"/>
                    <a:pt x="11681" y="53266"/>
                    <a:pt x="32474" y="32474"/>
                  </a:cubicBezTo>
                  <a:cubicBezTo>
                    <a:pt x="53266" y="11681"/>
                    <a:pt x="81467" y="0"/>
                    <a:pt x="110872" y="0"/>
                  </a:cubicBezTo>
                  <a:close/>
                </a:path>
              </a:pathLst>
            </a:custGeom>
            <a:solidFill>
              <a:srgbClr val="99ACFF"/>
            </a:solidFill>
          </p:spPr>
        </p:sp>
        <p:sp>
          <p:nvSpPr>
            <p:cNvPr name="TextBox 25" id="25"/>
            <p:cNvSpPr txBox="true"/>
            <p:nvPr/>
          </p:nvSpPr>
          <p:spPr>
            <a:xfrm>
              <a:off x="0" y="-38100"/>
              <a:ext cx="221744" cy="30702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26" id="26"/>
          <p:cNvSpPr txBox="true"/>
          <p:nvPr/>
        </p:nvSpPr>
        <p:spPr>
          <a:xfrm rot="0">
            <a:off x="13825311" y="1480605"/>
            <a:ext cx="2330227" cy="39413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220"/>
              </a:lnSpc>
              <a:spcBef>
                <a:spcPct val="0"/>
              </a:spcBef>
            </a:pPr>
            <a:r>
              <a:rPr lang="en-US" b="true" sz="2300" spc="92" strike="noStrike" u="none">
                <a:solidFill>
                  <a:srgbClr val="040505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Need #3</a:t>
            </a:r>
          </a:p>
        </p:txBody>
      </p:sp>
      <p:sp>
        <p:nvSpPr>
          <p:cNvPr name="Freeform 27" id="27"/>
          <p:cNvSpPr/>
          <p:nvPr/>
        </p:nvSpPr>
        <p:spPr>
          <a:xfrm flipH="false" flipV="false" rot="0">
            <a:off x="7116124" y="1361063"/>
            <a:ext cx="386974" cy="472640"/>
          </a:xfrm>
          <a:custGeom>
            <a:avLst/>
            <a:gdLst/>
            <a:ahLst/>
            <a:cxnLst/>
            <a:rect r="r" b="b" t="t" l="l"/>
            <a:pathLst>
              <a:path h="472640" w="386974">
                <a:moveTo>
                  <a:pt x="0" y="0"/>
                </a:moveTo>
                <a:lnTo>
                  <a:pt x="386975" y="0"/>
                </a:lnTo>
                <a:lnTo>
                  <a:pt x="386975" y="472640"/>
                </a:lnTo>
                <a:lnTo>
                  <a:pt x="0" y="47264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0">
            <a:off x="12648146" y="1339255"/>
            <a:ext cx="419919" cy="510540"/>
          </a:xfrm>
          <a:custGeom>
            <a:avLst/>
            <a:gdLst/>
            <a:ahLst/>
            <a:cxnLst/>
            <a:rect r="r" b="b" t="t" l="l"/>
            <a:pathLst>
              <a:path h="510540" w="419919">
                <a:moveTo>
                  <a:pt x="0" y="0"/>
                </a:moveTo>
                <a:lnTo>
                  <a:pt x="419919" y="0"/>
                </a:lnTo>
                <a:lnTo>
                  <a:pt x="419919" y="510539"/>
                </a:lnTo>
                <a:lnTo>
                  <a:pt x="0" y="51053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9" id="29"/>
          <p:cNvSpPr txBox="true"/>
          <p:nvPr/>
        </p:nvSpPr>
        <p:spPr>
          <a:xfrm rot="0">
            <a:off x="1361434" y="2349550"/>
            <a:ext cx="4340101" cy="264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  <a:spcBef>
                <a:spcPct val="0"/>
              </a:spcBef>
            </a:pPr>
            <a:r>
              <a:rPr lang="en-US" sz="1599" i="true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Description of what the need is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325360" y="2851835"/>
            <a:ext cx="1449660" cy="264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40"/>
              </a:lnSpc>
              <a:spcBef>
                <a:spcPct val="0"/>
              </a:spcBef>
            </a:pPr>
            <a:r>
              <a:rPr lang="en-US" b="true" sz="1600">
                <a:solidFill>
                  <a:srgbClr val="040505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Why it Matters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335220" y="3220770"/>
            <a:ext cx="4340101" cy="264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  <a:spcBef>
                <a:spcPct val="0"/>
              </a:spcBef>
            </a:pPr>
            <a:r>
              <a:rPr lang="en-US" sz="1599" i="true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Click to add text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361434" y="3776713"/>
            <a:ext cx="1799555" cy="264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40"/>
              </a:lnSpc>
              <a:spcBef>
                <a:spcPct val="0"/>
              </a:spcBef>
            </a:pPr>
            <a:r>
              <a:rPr lang="en-US" b="true" sz="1600">
                <a:solidFill>
                  <a:srgbClr val="040505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What's failing now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361434" y="4145648"/>
            <a:ext cx="4340101" cy="264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  <a:spcBef>
                <a:spcPct val="0"/>
              </a:spcBef>
            </a:pPr>
            <a:r>
              <a:rPr lang="en-US" sz="1599" i="true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Click to add text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361434" y="4705083"/>
            <a:ext cx="2311598" cy="264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40"/>
              </a:lnSpc>
              <a:spcBef>
                <a:spcPct val="0"/>
              </a:spcBef>
            </a:pPr>
            <a:r>
              <a:rPr lang="en-US" b="true" sz="1600">
                <a:solidFill>
                  <a:srgbClr val="040505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What success looks like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1361434" y="5074018"/>
            <a:ext cx="4340101" cy="264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  <a:spcBef>
                <a:spcPct val="0"/>
              </a:spcBef>
            </a:pPr>
            <a:r>
              <a:rPr lang="en-US" sz="1599" i="true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Click to add text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6925499" y="2349550"/>
            <a:ext cx="4340101" cy="264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  <a:spcBef>
                <a:spcPct val="0"/>
              </a:spcBef>
            </a:pPr>
            <a:r>
              <a:rPr lang="en-US" sz="1599" i="true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Description of what the need is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6889426" y="2851835"/>
            <a:ext cx="1449660" cy="264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40"/>
              </a:lnSpc>
              <a:spcBef>
                <a:spcPct val="0"/>
              </a:spcBef>
            </a:pPr>
            <a:r>
              <a:rPr lang="en-US" b="true" sz="1600">
                <a:solidFill>
                  <a:srgbClr val="040505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Why it Matters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6899285" y="3220770"/>
            <a:ext cx="4340101" cy="264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  <a:spcBef>
                <a:spcPct val="0"/>
              </a:spcBef>
            </a:pPr>
            <a:r>
              <a:rPr lang="en-US" sz="1599" i="true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Click to add text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6925499" y="3776713"/>
            <a:ext cx="1799555" cy="264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40"/>
              </a:lnSpc>
              <a:spcBef>
                <a:spcPct val="0"/>
              </a:spcBef>
            </a:pPr>
            <a:r>
              <a:rPr lang="en-US" b="true" sz="1600">
                <a:solidFill>
                  <a:srgbClr val="040505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What's failing now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6925499" y="4145648"/>
            <a:ext cx="4340101" cy="264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  <a:spcBef>
                <a:spcPct val="0"/>
              </a:spcBef>
            </a:pPr>
            <a:r>
              <a:rPr lang="en-US" sz="1599" i="true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Click to add text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6925499" y="4705083"/>
            <a:ext cx="2311598" cy="264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40"/>
              </a:lnSpc>
              <a:spcBef>
                <a:spcPct val="0"/>
              </a:spcBef>
            </a:pPr>
            <a:r>
              <a:rPr lang="en-US" b="true" sz="1600">
                <a:solidFill>
                  <a:srgbClr val="040505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What success looks like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6925499" y="5074018"/>
            <a:ext cx="4340101" cy="264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  <a:spcBef>
                <a:spcPct val="0"/>
              </a:spcBef>
            </a:pPr>
            <a:r>
              <a:rPr lang="en-US" sz="1599" i="true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Click to add text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12489564" y="2349550"/>
            <a:ext cx="4340101" cy="264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  <a:spcBef>
                <a:spcPct val="0"/>
              </a:spcBef>
            </a:pPr>
            <a:r>
              <a:rPr lang="en-US" sz="1599" i="true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Description of what the need is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12453491" y="2851835"/>
            <a:ext cx="1449660" cy="264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40"/>
              </a:lnSpc>
              <a:spcBef>
                <a:spcPct val="0"/>
              </a:spcBef>
            </a:pPr>
            <a:r>
              <a:rPr lang="en-US" b="true" sz="1600">
                <a:solidFill>
                  <a:srgbClr val="040505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Why it Matters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12463351" y="3220770"/>
            <a:ext cx="4340101" cy="264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  <a:spcBef>
                <a:spcPct val="0"/>
              </a:spcBef>
            </a:pPr>
            <a:r>
              <a:rPr lang="en-US" sz="1599" i="true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Click to add text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12489564" y="3776713"/>
            <a:ext cx="1799555" cy="264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40"/>
              </a:lnSpc>
              <a:spcBef>
                <a:spcPct val="0"/>
              </a:spcBef>
            </a:pPr>
            <a:r>
              <a:rPr lang="en-US" b="true" sz="1600">
                <a:solidFill>
                  <a:srgbClr val="040505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What's failing now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12489564" y="4145648"/>
            <a:ext cx="4340101" cy="264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  <a:spcBef>
                <a:spcPct val="0"/>
              </a:spcBef>
            </a:pPr>
            <a:r>
              <a:rPr lang="en-US" sz="1599" i="true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Click to add text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12489564" y="4705083"/>
            <a:ext cx="2311598" cy="264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40"/>
              </a:lnSpc>
              <a:spcBef>
                <a:spcPct val="0"/>
              </a:spcBef>
            </a:pPr>
            <a:r>
              <a:rPr lang="en-US" b="true" sz="1600">
                <a:solidFill>
                  <a:srgbClr val="040505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What success looks like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12489564" y="5074018"/>
            <a:ext cx="4340101" cy="2641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  <a:spcBef>
                <a:spcPct val="0"/>
              </a:spcBef>
            </a:pPr>
            <a:r>
              <a:rPr lang="en-US" sz="1599" i="true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Click to add text</a:t>
            </a:r>
          </a:p>
        </p:txBody>
      </p:sp>
      <p:grpSp>
        <p:nvGrpSpPr>
          <p:cNvPr name="Group 50" id="50"/>
          <p:cNvGrpSpPr/>
          <p:nvPr/>
        </p:nvGrpSpPr>
        <p:grpSpPr>
          <a:xfrm rot="0">
            <a:off x="928628" y="5812095"/>
            <a:ext cx="16452260" cy="1445131"/>
            <a:chOff x="0" y="0"/>
            <a:chExt cx="4333106" cy="380611"/>
          </a:xfrm>
        </p:grpSpPr>
        <p:sp>
          <p:nvSpPr>
            <p:cNvPr name="Freeform 51" id="51"/>
            <p:cNvSpPr/>
            <p:nvPr/>
          </p:nvSpPr>
          <p:spPr>
            <a:xfrm flipH="false" flipV="false" rot="0">
              <a:off x="0" y="0"/>
              <a:ext cx="4333106" cy="380611"/>
            </a:xfrm>
            <a:custGeom>
              <a:avLst/>
              <a:gdLst/>
              <a:ahLst/>
              <a:cxnLst/>
              <a:rect r="r" b="b" t="t" l="l"/>
              <a:pathLst>
                <a:path h="380611" w="4333106">
                  <a:moveTo>
                    <a:pt x="7059" y="0"/>
                  </a:moveTo>
                  <a:lnTo>
                    <a:pt x="4326047" y="0"/>
                  </a:lnTo>
                  <a:cubicBezTo>
                    <a:pt x="4329945" y="0"/>
                    <a:pt x="4333106" y="3160"/>
                    <a:pt x="4333106" y="7059"/>
                  </a:cubicBezTo>
                  <a:lnTo>
                    <a:pt x="4333106" y="373552"/>
                  </a:lnTo>
                  <a:cubicBezTo>
                    <a:pt x="4333106" y="377450"/>
                    <a:pt x="4329945" y="380611"/>
                    <a:pt x="4326047" y="380611"/>
                  </a:cubicBezTo>
                  <a:lnTo>
                    <a:pt x="7059" y="380611"/>
                  </a:lnTo>
                  <a:cubicBezTo>
                    <a:pt x="3160" y="380611"/>
                    <a:pt x="0" y="377450"/>
                    <a:pt x="0" y="373552"/>
                  </a:cubicBezTo>
                  <a:lnTo>
                    <a:pt x="0" y="7059"/>
                  </a:lnTo>
                  <a:cubicBezTo>
                    <a:pt x="0" y="3160"/>
                    <a:pt x="3160" y="0"/>
                    <a:pt x="7059" y="0"/>
                  </a:cubicBezTo>
                  <a:close/>
                </a:path>
              </a:pathLst>
            </a:custGeom>
            <a:ln cap="sq">
              <a:noFill/>
              <a:prstDash val="solid"/>
              <a:miter/>
            </a:ln>
          </p:spPr>
        </p:sp>
        <p:sp>
          <p:nvSpPr>
            <p:cNvPr name="TextBox 52" id="52"/>
            <p:cNvSpPr txBox="true"/>
            <p:nvPr/>
          </p:nvSpPr>
          <p:spPr>
            <a:xfrm>
              <a:off x="0" y="-142875"/>
              <a:ext cx="4333106" cy="52348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r" marL="0" indent="0" lvl="0">
                <a:lnSpc>
                  <a:spcPts val="9799"/>
                </a:lnSpc>
                <a:spcBef>
                  <a:spcPct val="0"/>
                </a:spcBef>
              </a:pPr>
              <a:r>
                <a:rPr lang="en-US" sz="6999" strike="noStrike" u="none">
                  <a:solidFill>
                    <a:srgbClr val="FFFFFF"/>
                  </a:solidFill>
                  <a:latin typeface="Archivo Black"/>
                  <a:ea typeface="Archivo Black"/>
                  <a:cs typeface="Archivo Black"/>
                  <a:sym typeface="Archivo Black"/>
                </a:rPr>
                <a:t>ROADBLOCKS</a:t>
              </a:r>
            </a:p>
          </p:txBody>
        </p:sp>
      </p:grpSp>
      <p:sp>
        <p:nvSpPr>
          <p:cNvPr name="AutoShape 53" id="53"/>
          <p:cNvSpPr/>
          <p:nvPr/>
        </p:nvSpPr>
        <p:spPr>
          <a:xfrm>
            <a:off x="5239118" y="595793"/>
            <a:ext cx="11892138" cy="20896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54" id="54"/>
          <p:cNvSpPr/>
          <p:nvPr/>
        </p:nvSpPr>
        <p:spPr>
          <a:xfrm flipV="true">
            <a:off x="1028717" y="6534660"/>
            <a:ext cx="9266770" cy="9525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55" id="55"/>
          <p:cNvGrpSpPr/>
          <p:nvPr/>
        </p:nvGrpSpPr>
        <p:grpSpPr>
          <a:xfrm rot="0">
            <a:off x="1738662" y="6884445"/>
            <a:ext cx="3137292" cy="3137292"/>
            <a:chOff x="0" y="0"/>
            <a:chExt cx="812800" cy="812800"/>
          </a:xfrm>
        </p:grpSpPr>
        <p:sp>
          <p:nvSpPr>
            <p:cNvPr name="Freeform 56" id="5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574675" y="0"/>
                  </a:moveTo>
                  <a:lnTo>
                    <a:pt x="812800" y="238125"/>
                  </a:lnTo>
                  <a:lnTo>
                    <a:pt x="812800" y="574675"/>
                  </a:lnTo>
                  <a:lnTo>
                    <a:pt x="574675" y="812800"/>
                  </a:lnTo>
                  <a:lnTo>
                    <a:pt x="238125" y="812800"/>
                  </a:lnTo>
                  <a:lnTo>
                    <a:pt x="0" y="574675"/>
                  </a:lnTo>
                  <a:lnTo>
                    <a:pt x="0" y="238125"/>
                  </a:lnTo>
                  <a:lnTo>
                    <a:pt x="238125" y="0"/>
                  </a:lnTo>
                  <a:lnTo>
                    <a:pt x="574675" y="0"/>
                  </a:lnTo>
                  <a:close/>
                </a:path>
              </a:pathLst>
            </a:custGeom>
            <a:solidFill>
              <a:srgbClr val="B850B8"/>
            </a:solidFill>
          </p:spPr>
        </p:sp>
        <p:sp>
          <p:nvSpPr>
            <p:cNvPr name="TextBox 57" id="57"/>
            <p:cNvSpPr txBox="true"/>
            <p:nvPr/>
          </p:nvSpPr>
          <p:spPr>
            <a:xfrm>
              <a:off x="63500" y="25400"/>
              <a:ext cx="685800" cy="723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58" id="58"/>
          <p:cNvSpPr txBox="true"/>
          <p:nvPr/>
        </p:nvSpPr>
        <p:spPr>
          <a:xfrm rot="0">
            <a:off x="2306937" y="7375553"/>
            <a:ext cx="2053170" cy="291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40"/>
              </a:lnSpc>
            </a:pPr>
            <a:r>
              <a:rPr lang="en-US" b="true" sz="1800" spc="54">
                <a:solidFill>
                  <a:srgbClr val="000000"/>
                </a:solidFill>
                <a:latin typeface="Swiss 721 Devanagari Bold"/>
                <a:ea typeface="Swiss 721 Devanagari Bold"/>
                <a:cs typeface="Swiss 721 Devanagari Bold"/>
                <a:sym typeface="Swiss 721 Devanagari Bold"/>
              </a:rPr>
              <a:t>Barrier #1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1906762" y="7656860"/>
            <a:ext cx="2733973" cy="2641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240"/>
              </a:lnSpc>
              <a:spcBef>
                <a:spcPct val="0"/>
              </a:spcBef>
            </a:pPr>
            <a:r>
              <a:rPr lang="en-US" sz="1600" i="true" spc="64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What’s blocking them</a:t>
            </a:r>
          </a:p>
        </p:txBody>
      </p:sp>
      <p:sp>
        <p:nvSpPr>
          <p:cNvPr name="Freeform 60" id="60"/>
          <p:cNvSpPr/>
          <p:nvPr/>
        </p:nvSpPr>
        <p:spPr>
          <a:xfrm flipH="false" flipV="false" rot="0">
            <a:off x="17259300" y="202703"/>
            <a:ext cx="814507" cy="814507"/>
          </a:xfrm>
          <a:custGeom>
            <a:avLst/>
            <a:gdLst/>
            <a:ahLst/>
            <a:cxnLst/>
            <a:rect r="r" b="b" t="t" l="l"/>
            <a:pathLst>
              <a:path h="814507" w="814507">
                <a:moveTo>
                  <a:pt x="0" y="0"/>
                </a:moveTo>
                <a:lnTo>
                  <a:pt x="814507" y="0"/>
                </a:lnTo>
                <a:lnTo>
                  <a:pt x="814507" y="814507"/>
                </a:lnTo>
                <a:lnTo>
                  <a:pt x="0" y="81450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TextBox 61" id="61"/>
          <p:cNvSpPr txBox="true"/>
          <p:nvPr/>
        </p:nvSpPr>
        <p:spPr>
          <a:xfrm rot="0">
            <a:off x="2280723" y="8498593"/>
            <a:ext cx="2053170" cy="291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40"/>
              </a:lnSpc>
            </a:pPr>
            <a:r>
              <a:rPr lang="en-US" b="true" sz="1800" spc="54">
                <a:solidFill>
                  <a:srgbClr val="000000"/>
                </a:solidFill>
                <a:latin typeface="Swiss 721 Devanagari Bold"/>
                <a:ea typeface="Swiss 721 Devanagari Bold"/>
                <a:cs typeface="Swiss 721 Devanagari Bold"/>
                <a:sym typeface="Swiss 721 Devanagari Bold"/>
              </a:rPr>
              <a:t>What it leads to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1906762" y="8780533"/>
            <a:ext cx="2733973" cy="2641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240"/>
              </a:lnSpc>
              <a:spcBef>
                <a:spcPct val="0"/>
              </a:spcBef>
            </a:pPr>
            <a:r>
              <a:rPr lang="en-US" sz="1600" i="true" spc="64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The consequence</a:t>
            </a:r>
          </a:p>
        </p:txBody>
      </p:sp>
      <p:grpSp>
        <p:nvGrpSpPr>
          <p:cNvPr name="Group 63" id="63"/>
          <p:cNvGrpSpPr/>
          <p:nvPr/>
        </p:nvGrpSpPr>
        <p:grpSpPr>
          <a:xfrm rot="0">
            <a:off x="7575354" y="6948998"/>
            <a:ext cx="3137292" cy="3137292"/>
            <a:chOff x="0" y="0"/>
            <a:chExt cx="812800" cy="812800"/>
          </a:xfrm>
        </p:grpSpPr>
        <p:sp>
          <p:nvSpPr>
            <p:cNvPr name="Freeform 64" id="64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574675" y="0"/>
                  </a:moveTo>
                  <a:lnTo>
                    <a:pt x="812800" y="238125"/>
                  </a:lnTo>
                  <a:lnTo>
                    <a:pt x="812800" y="574675"/>
                  </a:lnTo>
                  <a:lnTo>
                    <a:pt x="574675" y="812800"/>
                  </a:lnTo>
                  <a:lnTo>
                    <a:pt x="238125" y="812800"/>
                  </a:lnTo>
                  <a:lnTo>
                    <a:pt x="0" y="574675"/>
                  </a:lnTo>
                  <a:lnTo>
                    <a:pt x="0" y="238125"/>
                  </a:lnTo>
                  <a:lnTo>
                    <a:pt x="238125" y="0"/>
                  </a:lnTo>
                  <a:lnTo>
                    <a:pt x="574675" y="0"/>
                  </a:lnTo>
                  <a:close/>
                </a:path>
              </a:pathLst>
            </a:custGeom>
            <a:solidFill>
              <a:srgbClr val="B850B8"/>
            </a:solidFill>
          </p:spPr>
        </p:sp>
        <p:sp>
          <p:nvSpPr>
            <p:cNvPr name="TextBox 65" id="65"/>
            <p:cNvSpPr txBox="true"/>
            <p:nvPr/>
          </p:nvSpPr>
          <p:spPr>
            <a:xfrm>
              <a:off x="63500" y="25400"/>
              <a:ext cx="685800" cy="723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66" id="66"/>
          <p:cNvSpPr txBox="true"/>
          <p:nvPr/>
        </p:nvSpPr>
        <p:spPr>
          <a:xfrm rot="0">
            <a:off x="8143629" y="7440106"/>
            <a:ext cx="2053170" cy="291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40"/>
              </a:lnSpc>
            </a:pPr>
            <a:r>
              <a:rPr lang="en-US" b="true" sz="1800" spc="54">
                <a:solidFill>
                  <a:srgbClr val="000000"/>
                </a:solidFill>
                <a:latin typeface="Swiss 721 Devanagari Bold"/>
                <a:ea typeface="Swiss 721 Devanagari Bold"/>
                <a:cs typeface="Swiss 721 Devanagari Bold"/>
                <a:sym typeface="Swiss 721 Devanagari Bold"/>
              </a:rPr>
              <a:t>Barrier #2</a:t>
            </a:r>
          </a:p>
        </p:txBody>
      </p:sp>
      <p:sp>
        <p:nvSpPr>
          <p:cNvPr name="TextBox 67" id="67"/>
          <p:cNvSpPr txBox="true"/>
          <p:nvPr/>
        </p:nvSpPr>
        <p:spPr>
          <a:xfrm rot="0">
            <a:off x="7743454" y="7721412"/>
            <a:ext cx="2733973" cy="2641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240"/>
              </a:lnSpc>
              <a:spcBef>
                <a:spcPct val="0"/>
              </a:spcBef>
            </a:pPr>
            <a:r>
              <a:rPr lang="en-US" sz="1600" i="true" spc="64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What’s blocking them</a:t>
            </a:r>
          </a:p>
        </p:txBody>
      </p:sp>
      <p:sp>
        <p:nvSpPr>
          <p:cNvPr name="TextBox 68" id="68"/>
          <p:cNvSpPr txBox="true"/>
          <p:nvPr/>
        </p:nvSpPr>
        <p:spPr>
          <a:xfrm rot="0">
            <a:off x="8117415" y="8563146"/>
            <a:ext cx="2053170" cy="291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40"/>
              </a:lnSpc>
            </a:pPr>
            <a:r>
              <a:rPr lang="en-US" b="true" sz="1800" spc="54">
                <a:solidFill>
                  <a:srgbClr val="000000"/>
                </a:solidFill>
                <a:latin typeface="Swiss 721 Devanagari Bold"/>
                <a:ea typeface="Swiss 721 Devanagari Bold"/>
                <a:cs typeface="Swiss 721 Devanagari Bold"/>
                <a:sym typeface="Swiss 721 Devanagari Bold"/>
              </a:rPr>
              <a:t>What it leads to</a:t>
            </a:r>
          </a:p>
        </p:txBody>
      </p:sp>
      <p:sp>
        <p:nvSpPr>
          <p:cNvPr name="TextBox 69" id="69"/>
          <p:cNvSpPr txBox="true"/>
          <p:nvPr/>
        </p:nvSpPr>
        <p:spPr>
          <a:xfrm rot="0">
            <a:off x="7743454" y="8845086"/>
            <a:ext cx="2733973" cy="2641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240"/>
              </a:lnSpc>
              <a:spcBef>
                <a:spcPct val="0"/>
              </a:spcBef>
            </a:pPr>
            <a:r>
              <a:rPr lang="en-US" sz="1600" i="true" spc="64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The consequence</a:t>
            </a:r>
          </a:p>
        </p:txBody>
      </p:sp>
      <p:grpSp>
        <p:nvGrpSpPr>
          <p:cNvPr name="Group 70" id="70"/>
          <p:cNvGrpSpPr/>
          <p:nvPr/>
        </p:nvGrpSpPr>
        <p:grpSpPr>
          <a:xfrm rot="0">
            <a:off x="13412046" y="7013550"/>
            <a:ext cx="3137292" cy="3137292"/>
            <a:chOff x="0" y="0"/>
            <a:chExt cx="812800" cy="812800"/>
          </a:xfrm>
        </p:grpSpPr>
        <p:sp>
          <p:nvSpPr>
            <p:cNvPr name="Freeform 71" id="7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574675" y="0"/>
                  </a:moveTo>
                  <a:lnTo>
                    <a:pt x="812800" y="238125"/>
                  </a:lnTo>
                  <a:lnTo>
                    <a:pt x="812800" y="574675"/>
                  </a:lnTo>
                  <a:lnTo>
                    <a:pt x="574675" y="812800"/>
                  </a:lnTo>
                  <a:lnTo>
                    <a:pt x="238125" y="812800"/>
                  </a:lnTo>
                  <a:lnTo>
                    <a:pt x="0" y="574675"/>
                  </a:lnTo>
                  <a:lnTo>
                    <a:pt x="0" y="238125"/>
                  </a:lnTo>
                  <a:lnTo>
                    <a:pt x="238125" y="0"/>
                  </a:lnTo>
                  <a:lnTo>
                    <a:pt x="574675" y="0"/>
                  </a:lnTo>
                  <a:close/>
                </a:path>
              </a:pathLst>
            </a:custGeom>
            <a:solidFill>
              <a:srgbClr val="B850B8"/>
            </a:solidFill>
          </p:spPr>
        </p:sp>
        <p:sp>
          <p:nvSpPr>
            <p:cNvPr name="TextBox 72" id="72"/>
            <p:cNvSpPr txBox="true"/>
            <p:nvPr/>
          </p:nvSpPr>
          <p:spPr>
            <a:xfrm>
              <a:off x="63500" y="25400"/>
              <a:ext cx="685800" cy="723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73" id="73"/>
          <p:cNvSpPr txBox="true"/>
          <p:nvPr/>
        </p:nvSpPr>
        <p:spPr>
          <a:xfrm rot="0">
            <a:off x="13980321" y="7504659"/>
            <a:ext cx="2053170" cy="291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40"/>
              </a:lnSpc>
            </a:pPr>
            <a:r>
              <a:rPr lang="en-US" b="true" sz="1800" spc="54">
                <a:solidFill>
                  <a:srgbClr val="000000"/>
                </a:solidFill>
                <a:latin typeface="Swiss 721 Devanagari Bold"/>
                <a:ea typeface="Swiss 721 Devanagari Bold"/>
                <a:cs typeface="Swiss 721 Devanagari Bold"/>
                <a:sym typeface="Swiss 721 Devanagari Bold"/>
              </a:rPr>
              <a:t>Barrier #3</a:t>
            </a:r>
          </a:p>
        </p:txBody>
      </p:sp>
      <p:sp>
        <p:nvSpPr>
          <p:cNvPr name="TextBox 74" id="74"/>
          <p:cNvSpPr txBox="true"/>
          <p:nvPr/>
        </p:nvSpPr>
        <p:spPr>
          <a:xfrm rot="0">
            <a:off x="13580146" y="7785965"/>
            <a:ext cx="2733973" cy="2641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240"/>
              </a:lnSpc>
              <a:spcBef>
                <a:spcPct val="0"/>
              </a:spcBef>
            </a:pPr>
            <a:r>
              <a:rPr lang="en-US" sz="1600" i="true" spc="64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What’s blocking them</a:t>
            </a:r>
          </a:p>
        </p:txBody>
      </p:sp>
      <p:sp>
        <p:nvSpPr>
          <p:cNvPr name="TextBox 75" id="75"/>
          <p:cNvSpPr txBox="true"/>
          <p:nvPr/>
        </p:nvSpPr>
        <p:spPr>
          <a:xfrm rot="0">
            <a:off x="13954107" y="8627699"/>
            <a:ext cx="2053170" cy="291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40"/>
              </a:lnSpc>
            </a:pPr>
            <a:r>
              <a:rPr lang="en-US" b="true" sz="1800" spc="54">
                <a:solidFill>
                  <a:srgbClr val="000000"/>
                </a:solidFill>
                <a:latin typeface="Swiss 721 Devanagari Bold"/>
                <a:ea typeface="Swiss 721 Devanagari Bold"/>
                <a:cs typeface="Swiss 721 Devanagari Bold"/>
                <a:sym typeface="Swiss 721 Devanagari Bold"/>
              </a:rPr>
              <a:t>What it leads to</a:t>
            </a:r>
          </a:p>
        </p:txBody>
      </p:sp>
      <p:sp>
        <p:nvSpPr>
          <p:cNvPr name="TextBox 76" id="76"/>
          <p:cNvSpPr txBox="true"/>
          <p:nvPr/>
        </p:nvSpPr>
        <p:spPr>
          <a:xfrm rot="0">
            <a:off x="13580146" y="8909639"/>
            <a:ext cx="2733973" cy="2641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240"/>
              </a:lnSpc>
              <a:spcBef>
                <a:spcPct val="0"/>
              </a:spcBef>
            </a:pPr>
            <a:r>
              <a:rPr lang="en-US" sz="1600" i="true" spc="64">
                <a:solidFill>
                  <a:srgbClr val="040505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The consequence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5941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name="Table 2" id="2"/>
          <p:cNvGraphicFramePr>
            <a:graphicFrameLocks noGrp="true"/>
          </p:cNvGraphicFramePr>
          <p:nvPr/>
        </p:nvGraphicFramePr>
        <p:xfrm>
          <a:off x="1028700" y="2342341"/>
          <a:ext cx="16383000" cy="6915959"/>
        </p:xfrm>
        <a:graphic>
          <a:graphicData uri="http://schemas.openxmlformats.org/drawingml/2006/table">
            <a:tbl>
              <a:tblPr/>
              <a:tblGrid>
                <a:gridCol w="1380703"/>
                <a:gridCol w="3750574"/>
                <a:gridCol w="3750574"/>
                <a:gridCol w="3750574"/>
                <a:gridCol w="3750574"/>
              </a:tblGrid>
              <a:tr h="1616677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799"/>
                        </a:lnSpc>
                        <a:defRPr/>
                      </a:pPr>
                      <a:r>
                        <a:rPr lang="en-US" b="true" sz="1999">
                          <a:solidFill>
                            <a:srgbClr val="FFFFFF"/>
                          </a:solidFill>
                          <a:latin typeface="Canva Sans Bold"/>
                          <a:ea typeface="Canva Sans Bold"/>
                          <a:cs typeface="Canva Sans Bold"/>
                          <a:sym typeface="Canva Sans Bold"/>
                        </a:rPr>
                        <a:t>DECISION MAKER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FFB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FFB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FFB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FFB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50B8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799"/>
                        </a:lnSpc>
                        <a:defRPr/>
                      </a:pPr>
                      <a:r>
                        <a:rPr lang="en-US" b="true" sz="1999">
                          <a:solidFill>
                            <a:srgbClr val="FFFFFF"/>
                          </a:solidFill>
                          <a:latin typeface="Canva Sans Bold"/>
                          <a:ea typeface="Canva Sans Bold"/>
                          <a:cs typeface="Canva Sans Bold"/>
                          <a:sym typeface="Canva Sans Bold"/>
                        </a:rPr>
                        <a:t>TIMELINE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AB8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AB8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AB8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AB85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30A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799"/>
                        </a:lnSpc>
                        <a:defRPr/>
                      </a:pPr>
                      <a:r>
                        <a:rPr lang="en-US" b="true" sz="1999">
                          <a:solidFill>
                            <a:srgbClr val="FFFFFF"/>
                          </a:solidFill>
                          <a:latin typeface="Canva Sans Bold"/>
                          <a:ea typeface="Canva Sans Bold"/>
                          <a:cs typeface="Canva Sans Bold"/>
                          <a:sym typeface="Canva Sans Bold"/>
                        </a:rPr>
                        <a:t>TRIGGERS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35A1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35A1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35A1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35A1F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3B00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799"/>
                        </a:lnSpc>
                        <a:defRPr/>
                      </a:pPr>
                      <a:r>
                        <a:rPr lang="en-US" b="true" sz="1999">
                          <a:solidFill>
                            <a:srgbClr val="FFFFFF"/>
                          </a:solidFill>
                          <a:latin typeface="Canva Sans Bold"/>
                          <a:ea typeface="Canva Sans Bold"/>
                          <a:cs typeface="Canva Sans Bold"/>
                          <a:sym typeface="Canva Sans Bold"/>
                        </a:rPr>
                        <a:t>DECISION CRITERIA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F459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F459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F459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F4592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797E6"/>
                    </a:solidFill>
                  </a:tcPr>
                </a:tc>
              </a:tr>
              <a:tr h="1780577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1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A8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A8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A8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A8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i="true" spc="72">
                          <a:solidFill>
                            <a:srgbClr val="000000"/>
                          </a:solidFill>
                          <a:latin typeface="Canva Sans Italics"/>
                          <a:ea typeface="Canva Sans Italics"/>
                          <a:cs typeface="Canva Sans Italics"/>
                          <a:sym typeface="Canva Sans Italics"/>
                        </a:rPr>
                        <a:t>Click to add text</a:t>
                      </a:r>
                      <a:endParaRPr lang="en-US" sz="1100"/>
                    </a:p>
                    <a:p>
                      <a:pPr algn="ctr">
                        <a:lnSpc>
                          <a:spcPts val="2520"/>
                        </a:lnSpc>
                      </a:pPr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BD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BD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BD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BD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i="true" spc="72">
                          <a:solidFill>
                            <a:srgbClr val="000000"/>
                          </a:solidFill>
                          <a:latin typeface="Canva Sans Italics"/>
                          <a:ea typeface="Canva Sans Italics"/>
                          <a:cs typeface="Canva Sans Italics"/>
                          <a:sym typeface="Canva Sans Italics"/>
                        </a:rPr>
                        <a:t>Click to add text</a:t>
                      </a:r>
                      <a:endParaRPr lang="en-US" sz="1100"/>
                    </a:p>
                    <a:p>
                      <a:pPr algn="ctr">
                        <a:lnSpc>
                          <a:spcPts val="2520"/>
                        </a:lnSpc>
                      </a:pPr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i="true" spc="72">
                          <a:solidFill>
                            <a:srgbClr val="000000"/>
                          </a:solidFill>
                          <a:latin typeface="Canva Sans Italics"/>
                          <a:ea typeface="Canva Sans Italics"/>
                          <a:cs typeface="Canva Sans Italics"/>
                          <a:sym typeface="Canva Sans Italics"/>
                        </a:rPr>
                        <a:t>Click to add text</a:t>
                      </a:r>
                      <a:endParaRPr lang="en-US" sz="1100"/>
                    </a:p>
                    <a:p>
                      <a:pPr algn="ctr">
                        <a:lnSpc>
                          <a:spcPts val="2520"/>
                        </a:lnSpc>
                      </a:pPr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E1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E1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E1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E1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 i="true" spc="72">
                          <a:solidFill>
                            <a:srgbClr val="000000"/>
                          </a:solidFill>
                          <a:latin typeface="Canva Sans Italics"/>
                          <a:ea typeface="Canva Sans Italics"/>
                          <a:cs typeface="Canva Sans Italics"/>
                          <a:sym typeface="Canva Sans Italics"/>
                        </a:rPr>
                        <a:t>Click to add text</a:t>
                      </a:r>
                      <a:endParaRPr lang="en-US" sz="1100"/>
                    </a:p>
                    <a:p>
                      <a:pPr algn="ctr">
                        <a:lnSpc>
                          <a:spcPts val="2520"/>
                        </a:lnSpc>
                      </a:pPr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E4E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E4E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E4E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E4E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5935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2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A8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A8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A8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A8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BD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BD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BD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BD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E1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E1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E1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E1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E4E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E4E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E4E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E4E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59352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latin typeface="DM Sans"/>
                          <a:ea typeface="DM Sans"/>
                          <a:cs typeface="DM Sans"/>
                          <a:sym typeface="DM Sans"/>
                        </a:rPr>
                        <a:t>3</a:t>
                      </a: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A8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A8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A8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A8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BD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BD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BD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BD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CDCD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E1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E1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E1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E1DF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52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cmpd="sng" algn="ctr" cap="flat" w="38100">
                      <a:solidFill>
                        <a:srgbClr val="E4E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38100">
                      <a:solidFill>
                        <a:srgbClr val="E4E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38100">
                      <a:solidFill>
                        <a:srgbClr val="E4E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38100">
                      <a:solidFill>
                        <a:srgbClr val="E4E4E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pSp>
        <p:nvGrpSpPr>
          <p:cNvPr name="Group 3" id="3"/>
          <p:cNvGrpSpPr/>
          <p:nvPr/>
        </p:nvGrpSpPr>
        <p:grpSpPr>
          <a:xfrm rot="0">
            <a:off x="3964139" y="609956"/>
            <a:ext cx="10359722" cy="1445131"/>
            <a:chOff x="0" y="0"/>
            <a:chExt cx="2728486" cy="380611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2728486" cy="380611"/>
            </a:xfrm>
            <a:custGeom>
              <a:avLst/>
              <a:gdLst/>
              <a:ahLst/>
              <a:cxnLst/>
              <a:rect r="r" b="b" t="t" l="l"/>
              <a:pathLst>
                <a:path h="380611" w="2728486">
                  <a:moveTo>
                    <a:pt x="11210" y="0"/>
                  </a:moveTo>
                  <a:lnTo>
                    <a:pt x="2717277" y="0"/>
                  </a:lnTo>
                  <a:cubicBezTo>
                    <a:pt x="2720250" y="0"/>
                    <a:pt x="2723101" y="1181"/>
                    <a:pt x="2725203" y="3283"/>
                  </a:cubicBezTo>
                  <a:cubicBezTo>
                    <a:pt x="2727305" y="5385"/>
                    <a:pt x="2728486" y="8237"/>
                    <a:pt x="2728486" y="11210"/>
                  </a:cubicBezTo>
                  <a:lnTo>
                    <a:pt x="2728486" y="369401"/>
                  </a:lnTo>
                  <a:cubicBezTo>
                    <a:pt x="2728486" y="372374"/>
                    <a:pt x="2727305" y="375225"/>
                    <a:pt x="2725203" y="377327"/>
                  </a:cubicBezTo>
                  <a:cubicBezTo>
                    <a:pt x="2723101" y="379430"/>
                    <a:pt x="2720250" y="380611"/>
                    <a:pt x="2717277" y="380611"/>
                  </a:cubicBezTo>
                  <a:lnTo>
                    <a:pt x="11210" y="380611"/>
                  </a:lnTo>
                  <a:cubicBezTo>
                    <a:pt x="8237" y="380611"/>
                    <a:pt x="5385" y="379430"/>
                    <a:pt x="3283" y="377327"/>
                  </a:cubicBezTo>
                  <a:cubicBezTo>
                    <a:pt x="1181" y="375225"/>
                    <a:pt x="0" y="372374"/>
                    <a:pt x="0" y="369401"/>
                  </a:cubicBezTo>
                  <a:lnTo>
                    <a:pt x="0" y="11210"/>
                  </a:lnTo>
                  <a:cubicBezTo>
                    <a:pt x="0" y="8237"/>
                    <a:pt x="1181" y="5385"/>
                    <a:pt x="3283" y="3283"/>
                  </a:cubicBezTo>
                  <a:cubicBezTo>
                    <a:pt x="5385" y="1181"/>
                    <a:pt x="8237" y="0"/>
                    <a:pt x="11210" y="0"/>
                  </a:cubicBezTo>
                  <a:close/>
                </a:path>
              </a:pathLst>
            </a:custGeom>
          </p:spPr>
        </p:sp>
        <p:sp>
          <p:nvSpPr>
            <p:cNvPr name="TextBox 5" id="5"/>
            <p:cNvSpPr txBox="true"/>
            <p:nvPr/>
          </p:nvSpPr>
          <p:spPr>
            <a:xfrm>
              <a:off x="0" y="-142875"/>
              <a:ext cx="2728486" cy="52348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9799"/>
                </a:lnSpc>
                <a:spcBef>
                  <a:spcPct val="0"/>
                </a:spcBef>
              </a:pPr>
              <a:r>
                <a:rPr lang="en-US" sz="6999" strike="noStrike" u="none">
                  <a:solidFill>
                    <a:srgbClr val="FFFFFF"/>
                  </a:solidFill>
                  <a:latin typeface="Archivo Black"/>
                  <a:ea typeface="Archivo Black"/>
                  <a:cs typeface="Archivo Black"/>
                  <a:sym typeface="Archivo Black"/>
                </a:rPr>
                <a:t>BUYING PROCESS</a:t>
              </a:r>
            </a:p>
          </p:txBody>
        </p:sp>
      </p:grpSp>
      <p:sp>
        <p:nvSpPr>
          <p:cNvPr name="Freeform 6" id="6"/>
          <p:cNvSpPr/>
          <p:nvPr/>
        </p:nvSpPr>
        <p:spPr>
          <a:xfrm flipH="false" flipV="false" rot="0">
            <a:off x="17259300" y="202703"/>
            <a:ext cx="814507" cy="814507"/>
          </a:xfrm>
          <a:custGeom>
            <a:avLst/>
            <a:gdLst/>
            <a:ahLst/>
            <a:cxnLst/>
            <a:rect r="r" b="b" t="t" l="l"/>
            <a:pathLst>
              <a:path h="814507" w="814507">
                <a:moveTo>
                  <a:pt x="0" y="0"/>
                </a:moveTo>
                <a:lnTo>
                  <a:pt x="814507" y="0"/>
                </a:lnTo>
                <a:lnTo>
                  <a:pt x="814507" y="814507"/>
                </a:lnTo>
                <a:lnTo>
                  <a:pt x="0" y="81450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AutoShape 7" id="7"/>
          <p:cNvSpPr/>
          <p:nvPr/>
        </p:nvSpPr>
        <p:spPr>
          <a:xfrm flipV="true">
            <a:off x="1028700" y="1332522"/>
            <a:ext cx="2935439" cy="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8" id="8"/>
          <p:cNvSpPr/>
          <p:nvPr/>
        </p:nvSpPr>
        <p:spPr>
          <a:xfrm flipV="true">
            <a:off x="14323861" y="1322997"/>
            <a:ext cx="2935439" cy="0"/>
          </a:xfrm>
          <a:prstGeom prst="line">
            <a:avLst/>
          </a:prstGeom>
          <a:ln cap="flat" w="19050">
            <a:solidFill>
              <a:srgbClr val="FFFFFF"/>
            </a:solidFill>
            <a:prstDash val="solid"/>
            <a:headEnd type="none" len="sm" w="sm"/>
            <a:tailEnd type="none" len="sm" w="sm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DAHAeAkQhfI</dc:identifier>
  <dcterms:modified xsi:type="dcterms:W3CDTF">2011-08-01T06:04:30Z</dcterms:modified>
  <cp:revision>1</cp:revision>
</cp:coreProperties>
</file>